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  <p:sldMasterId id="2147483757" r:id="rId3"/>
    <p:sldMasterId id="2147483770" r:id="rId4"/>
    <p:sldMasterId id="2147483783" r:id="rId5"/>
    <p:sldMasterId id="214748379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7" r:id="rId17"/>
    <p:sldId id="268" r:id="rId18"/>
    <p:sldId id="269" r:id="rId19"/>
    <p:sldId id="270" r:id="rId20"/>
    <p:sldId id="266" r:id="rId21"/>
    <p:sldId id="271" r:id="rId22"/>
    <p:sldId id="272" r:id="rId23"/>
    <p:sldId id="275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25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25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9 стран\364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  <a:solidFill>
            <a:schemeClr val="bg1">
              <a:alpha val="69000"/>
            </a:schemeClr>
          </a:solidFill>
          <a:ln w="57150" cap="rnd" cmpd="dbl">
            <a:solidFill>
              <a:srgbClr val="023200"/>
            </a:solidFill>
            <a:round/>
          </a:ln>
        </p:spPr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2998"/>
          </a:xfrm>
          <a:solidFill>
            <a:schemeClr val="bg1">
              <a:alpha val="69000"/>
            </a:schemeClr>
          </a:solidFill>
          <a:ln w="34925" cap="rnd" cmpd="dbl">
            <a:solidFill>
              <a:srgbClr val="02320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597D9F-46F8-4966-984F-AD575E2EA4C5}" type="datetimeFigureOut">
              <a:rPr lang="en-US" smtClean="0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9FE39-43B8-4136-BE79-54D1B8700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597D9F-46F8-4966-984F-AD575E2EA4C5}" type="datetimeFigureOut">
              <a:rPr lang="en-US" smtClean="0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9FE39-43B8-4136-BE79-54D1B8700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08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261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429000"/>
            <a:ext cx="9067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38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3825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324600" y="64738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25C5BECD-BEFA-4A60-B75D-293930515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7D9F-46F8-4966-984F-AD575E2EA4C5}" type="datetimeFigureOut">
              <a:rPr lang="en-US" smtClean="0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FE39-43B8-4136-BE79-54D1B8700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0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D6189-D8F1-42EB-9C0A-4B23532C4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467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8100" y="1066800"/>
            <a:ext cx="3467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CAC7F-B02B-4D5F-8CEE-14F6042DB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3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7D9F-46F8-4966-984F-AD575E2EA4C5}" type="datetimeFigureOut">
              <a:rPr lang="en-US" smtClean="0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FE39-43B8-4136-BE79-54D1B8700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9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A653-4221-4CC5-8698-51AE687C3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4FEC5-8D61-4546-BE7C-6E948598E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66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3C719-FE52-4B8F-903F-75E671A08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34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1D21-0356-41FF-AE7C-F5BF03E69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CAA7D-257E-4432-9E3D-53264684F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2288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5341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15A4B-55CC-4BC6-BDC0-041C30003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7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34671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8100" y="1066800"/>
            <a:ext cx="34671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738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0650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00800" y="647065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689E94F1-941C-4CA5-8758-BF05D7759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14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9 стран\364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  <a:solidFill>
            <a:schemeClr val="bg1">
              <a:alpha val="69000"/>
            </a:schemeClr>
          </a:solidFill>
          <a:ln w="57150" cap="rnd" cmpd="dbl">
            <a:solidFill>
              <a:srgbClr val="023200"/>
            </a:solidFill>
            <a:round/>
          </a:ln>
        </p:spPr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2998"/>
          </a:xfrm>
          <a:solidFill>
            <a:schemeClr val="bg1">
              <a:alpha val="69000"/>
            </a:schemeClr>
          </a:solidFill>
          <a:ln w="34925" cap="rnd" cmpd="dbl">
            <a:solidFill>
              <a:srgbClr val="02320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D57E55-C6FD-42D8-86F1-4ACAF533EA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5A9663-275B-45B4-BBFF-F4270F83424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08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261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25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25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2FA6-E8EA-4A7C-BC94-C9D61C96CE7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30425"/>
            <a:ext cx="69103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886200"/>
            <a:ext cx="5503862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670AED-DFE3-4E2E-B9DC-13ACA482A2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7E55-C6FD-42D8-86F1-4ACAF533EA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CC2BE-2F90-4B27-B00D-0B4C08BB7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D955-534C-4AB6-B3C3-9AE13FFE54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9663-275B-45B4-BBFF-F4270F83424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2763-9E18-4825-847B-1243952C7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2A939-946E-4FFC-82F1-3F1866F3F8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9F01-A171-4322-B7DD-AFB52A6A4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440DF-783F-43F5-B788-0FACA5E9A6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9A23C-277D-4EAA-95CB-A3DA236C9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C5341-EEB7-4D37-9DF3-182602AB9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25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25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2FA6-E8EA-4A7C-BC94-C9D61C96CE7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0AED-DFE3-4E2E-B9DC-13ACA482A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7E55-C6FD-42D8-86F1-4ACAF533EA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CC2BE-2F90-4B27-B00D-0B4C08BB7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D955-534C-4AB6-B3C3-9AE13FFE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9663-275B-45B4-BBFF-F4270F83424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2763-9E18-4825-847B-1243952C7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2A939-946E-4FFC-82F1-3F1866F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9F01-A171-4322-B7DD-AFB52A6A4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440DF-783F-43F5-B788-0FACA5E9A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9A23C-277D-4EAA-95CB-A3DA236C9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C5341-EEB7-4D37-9DF3-182602AB9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2500" y="2286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2500" y="4191000"/>
            <a:ext cx="36957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2FA6-E8EA-4A7C-BC94-C9D61C96CE7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81F7A40E-BE90-43B4-9AC2-2E9142B9383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E85B5831-D30C-4812-B6EF-28C54C7D2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Presentations\9 стран\3649_1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68346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dbl">
            <a:solidFill>
              <a:srgbClr val="0232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5286412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thickThin">
            <a:solidFill>
              <a:srgbClr val="0232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7086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3825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/>
            </a:lvl1pPr>
          </a:lstStyle>
          <a:p>
            <a:pPr>
              <a:defRPr/>
            </a:pPr>
            <a:fld id="{DABC4963-3990-4BEA-8D09-79F235C8D610}" type="datetimeFigureOut">
              <a:rPr lang="en-US" smtClean="0"/>
              <a:pPr>
                <a:defRPr/>
              </a:pPr>
              <a:t>6/26/2023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0650"/>
            <a:ext cx="2895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70650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183B1E6B-7921-4043-B215-F35F533E1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Presentations\9 стран\3649_1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68346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dbl">
            <a:solidFill>
              <a:srgbClr val="0232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5286412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thickThin">
            <a:solidFill>
              <a:srgbClr val="0232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A5B9E9-CD04-44E6-8B50-4AC19BD9B47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A5B9E9-CD04-44E6-8B50-4AC19BD9B47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85860"/>
            <a:ext cx="7643834" cy="414340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Пропаганда здорового образа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формирование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антинаркотического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мировоззрения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молодежи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357166"/>
            <a:ext cx="7000924" cy="2857520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0" algn="r">
              <a:spcBef>
                <a:spcPts val="0"/>
              </a:spcBef>
              <a:buNone/>
            </a:pPr>
            <a:r>
              <a:rPr lang="x-none" b="1" smtClean="0">
                <a:solidFill>
                  <a:schemeClr val="bg1"/>
                </a:solidFill>
              </a:rPr>
              <a:t>ЗОЖ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x-none" smtClean="0">
                <a:solidFill>
                  <a:schemeClr val="bg1"/>
                </a:solidFill>
              </a:rPr>
              <a:t>- образ </a:t>
            </a:r>
            <a:r>
              <a:rPr lang="x-none">
                <a:solidFill>
                  <a:schemeClr val="bg1"/>
                </a:solidFill>
              </a:rPr>
              <a:t>жизни, основанный на принципах нравственности, рационально организованный, активный, трудовой, закаливающий и, в то же время, защищающий от неблагоприятных воздействий окружающей среды, позволяющий до глубокой старости сохранять нравственное, психическое и физическое здоровье.</a:t>
            </a:r>
            <a:endParaRPr lang="ru-RU" dirty="0">
              <a:solidFill>
                <a:schemeClr val="bg1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www.funlib.ru/cimg/2014/102009/0959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6752798" cy="311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71480"/>
            <a:ext cx="7429552" cy="185738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x-none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…П</a:t>
            </a:r>
            <a:r>
              <a:rPr lang="x-none" smtClean="0">
                <a:solidFill>
                  <a:schemeClr val="bg1"/>
                </a:solidFill>
              </a:rPr>
              <a:t>отеря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x-none" smtClean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юношества имеет для отечества такое же значение, как если бы год потерял весну</a:t>
            </a:r>
            <a:r>
              <a:rPr lang="x-none" smtClean="0">
                <a:solidFill>
                  <a:schemeClr val="bg1"/>
                </a:solidFill>
              </a:rPr>
              <a:t>».</a:t>
            </a: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Перикл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kpi.ua/files/images-story/n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7554528" cy="42862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429552" cy="2857520"/>
          </a:xfr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dirty="0">
                <a:solidFill>
                  <a:schemeClr val="bg1"/>
                </a:solidFill>
              </a:rPr>
              <a:t>Человек, не знающий самого себя и не умеющий управлять собой, является игрушкой в руках других людей. </a:t>
            </a: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он управляет своей судьбой, а становится рабом обстоятельств, предрассудков, моды и собственных капризов.</a:t>
            </a:r>
          </a:p>
        </p:txBody>
      </p:sp>
      <p:pic>
        <p:nvPicPr>
          <p:cNvPr id="5" name="Picture 2" descr="http://brpol6.by/buklets/narc1.jpg"/>
          <p:cNvPicPr>
            <a:picLocks noChangeAspect="1" noChangeArrowheads="1"/>
          </p:cNvPicPr>
          <p:nvPr/>
        </p:nvPicPr>
        <p:blipFill>
          <a:blip r:embed="rId2" cstate="print"/>
          <a:srcRect b="39250"/>
          <a:stretch>
            <a:fillRect/>
          </a:stretch>
        </p:blipFill>
        <p:spPr bwMode="auto">
          <a:xfrm>
            <a:off x="1500166" y="3071810"/>
            <a:ext cx="7838283" cy="357187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500042"/>
            <a:ext cx="5500726" cy="6215106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   Задачами коллектива, </a:t>
            </a:r>
            <a:r>
              <a:rPr lang="x-none" smtClean="0">
                <a:solidFill>
                  <a:schemeClr val="bg1"/>
                </a:solidFill>
              </a:rPr>
              <a:t>в котором обучает</a:t>
            </a:r>
            <a:r>
              <a:rPr lang="ru-RU" dirty="0" err="1" smtClean="0">
                <a:solidFill>
                  <a:schemeClr val="bg1"/>
                </a:solidFill>
              </a:rPr>
              <a:t>ся</a:t>
            </a:r>
            <a:r>
              <a:rPr lang="x-none" smtClean="0">
                <a:solidFill>
                  <a:schemeClr val="bg1"/>
                </a:solidFill>
              </a:rPr>
              <a:t> ребенок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x-none" smtClean="0">
                <a:solidFill>
                  <a:schemeClr val="bg1"/>
                </a:solidFill>
              </a:rPr>
              <a:t>по формированию ЗОЖ</a:t>
            </a:r>
            <a:r>
              <a:rPr lang="ru-RU" dirty="0" smtClean="0">
                <a:solidFill>
                  <a:schemeClr val="bg1"/>
                </a:solidFill>
              </a:rPr>
              <a:t> являются</a:t>
            </a:r>
            <a:r>
              <a:rPr lang="x-none" smtClean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x-none" smtClean="0">
                <a:solidFill>
                  <a:schemeClr val="bg1"/>
                </a:solidFill>
              </a:rPr>
              <a:t>укрепление </a:t>
            </a:r>
            <a:r>
              <a:rPr lang="x-none">
                <a:solidFill>
                  <a:schemeClr val="bg1"/>
                </a:solidFill>
              </a:rPr>
              <a:t>психического и физического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x-none" smtClean="0">
                <a:solidFill>
                  <a:schemeClr val="bg1"/>
                </a:solidFill>
              </a:rPr>
              <a:t>здоровья</a:t>
            </a:r>
            <a:r>
              <a:rPr lang="x-none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x-none" smtClean="0">
                <a:solidFill>
                  <a:schemeClr val="bg1"/>
                </a:solidFill>
              </a:rPr>
              <a:t>воспитание </a:t>
            </a:r>
            <a:r>
              <a:rPr lang="x-none">
                <a:solidFill>
                  <a:schemeClr val="bg1"/>
                </a:solidFill>
              </a:rPr>
              <a:t>потребностей навыков ЗОЖ.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andia.ru/text/78/476/images/image001_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285992"/>
            <a:ext cx="307183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00990" cy="86834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Направления работы по формированию ЗОЖ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43050"/>
            <a:ext cx="7000892" cy="5214950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Ф</a:t>
            </a:r>
            <a:r>
              <a:rPr lang="x-none" smtClean="0">
                <a:solidFill>
                  <a:schemeClr val="bg1"/>
                </a:solidFill>
              </a:rPr>
              <a:t>изкультурные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x-none" smtClean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занятия;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x-none" smtClean="0">
                <a:solidFill>
                  <a:schemeClr val="bg1"/>
                </a:solidFill>
              </a:rPr>
              <a:t>роки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x-none" smtClean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безопасности;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Ф</a:t>
            </a:r>
            <a:r>
              <a:rPr lang="x-none" smtClean="0">
                <a:solidFill>
                  <a:schemeClr val="bg1"/>
                </a:solidFill>
              </a:rPr>
              <a:t>изкультурные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x-none" smtClean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праздники, спортландии, спартакиады;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x-none" smtClean="0">
                <a:solidFill>
                  <a:schemeClr val="bg1"/>
                </a:solidFill>
              </a:rPr>
              <a:t>Дни </a:t>
            </a:r>
            <a:r>
              <a:rPr lang="x-none">
                <a:solidFill>
                  <a:schemeClr val="bg1"/>
                </a:solidFill>
              </a:rPr>
              <a:t>здоровья;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x-none" smtClean="0">
                <a:solidFill>
                  <a:schemeClr val="bg1"/>
                </a:solidFill>
              </a:rPr>
              <a:t>онкурсы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x-none" smtClean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рисунков;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О</a:t>
            </a:r>
            <a:r>
              <a:rPr lang="x-none" smtClean="0">
                <a:solidFill>
                  <a:schemeClr val="bg1"/>
                </a:solidFill>
              </a:rPr>
              <a:t>рганизация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x-none" smtClean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семинаров и встреч с представителями религиозных организаций;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О</a:t>
            </a:r>
            <a:r>
              <a:rPr lang="x-none" smtClean="0">
                <a:solidFill>
                  <a:schemeClr val="bg1"/>
                </a:solidFill>
              </a:rPr>
              <a:t>рганизация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x-none" smtClean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лекций с представителями ФСНК, полиции, комитета по делам несовершеннолетних.</a:t>
            </a:r>
            <a:endParaRPr lang="ru-RU" dirty="0">
              <a:solidFill>
                <a:schemeClr val="bg1"/>
              </a:solidFill>
            </a:endParaRPr>
          </a:p>
          <a:p>
            <a:pPr fontAlgn="base"/>
            <a:r>
              <a:rPr lang="x-none">
                <a:solidFill>
                  <a:schemeClr val="bg1"/>
                </a:solidFill>
              </a:rPr>
              <a:t>Тесное сотрудничество с </a:t>
            </a:r>
            <a:r>
              <a:rPr lang="x-none" smtClean="0">
                <a:solidFill>
                  <a:schemeClr val="bg1"/>
                </a:solidFill>
              </a:rPr>
              <a:t>семьей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7429552" cy="85725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Ценности </a:t>
            </a:r>
            <a:r>
              <a:rPr lang="ru-RU" sz="3600" dirty="0" err="1">
                <a:solidFill>
                  <a:schemeClr val="bg1"/>
                </a:solidFill>
              </a:rPr>
              <a:t>антинаркотического</a:t>
            </a:r>
            <a:r>
              <a:rPr lang="ru-RU" sz="3600" dirty="0">
                <a:solidFill>
                  <a:schemeClr val="bg1"/>
                </a:solidFill>
              </a:rPr>
              <a:t> мировоззрения молодежи: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143116"/>
            <a:ext cx="6115064" cy="1571635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Достоинство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Ответственность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Благополучие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00" y="4071942"/>
            <a:ext cx="7143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  <a:latin typeface="Bookman Old Style" pitchFamily="18" charset="0"/>
              </a:rPr>
              <a:t>Цель  – сформировать в </a:t>
            </a:r>
            <a:r>
              <a:rPr lang="ru-RU" sz="2300" dirty="0" err="1" smtClean="0">
                <a:solidFill>
                  <a:schemeClr val="bg1"/>
                </a:solidFill>
                <a:latin typeface="Bookman Old Style" pitchFamily="18" charset="0"/>
              </a:rPr>
              <a:t>подростково-молодежной</a:t>
            </a:r>
            <a:r>
              <a:rPr lang="ru-RU" sz="2300" dirty="0" smtClean="0">
                <a:solidFill>
                  <a:schemeClr val="bg1"/>
                </a:solidFill>
                <a:latin typeface="Bookman Old Style" pitchFamily="18" charset="0"/>
              </a:rPr>
              <a:t> среде </a:t>
            </a:r>
            <a:r>
              <a:rPr lang="ru-RU" sz="2300" dirty="0" err="1" smtClean="0">
                <a:solidFill>
                  <a:schemeClr val="bg1"/>
                </a:solidFill>
                <a:latin typeface="Bookman Old Style" pitchFamily="18" charset="0"/>
              </a:rPr>
              <a:t>антинаркотическую</a:t>
            </a:r>
            <a:r>
              <a:rPr lang="ru-RU" sz="2300" dirty="0" smtClean="0">
                <a:solidFill>
                  <a:schemeClr val="bg1"/>
                </a:solidFill>
                <a:latin typeface="Bookman Old Style" pitchFamily="18" charset="0"/>
              </a:rPr>
              <a:t> культуру, предназначение которой заключается в выработке устойчивого духовно-нравственного иммунитета к потреблению и распространению наркотиков.</a:t>
            </a:r>
            <a:endParaRPr lang="ru-RU" sz="23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500958" cy="8683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Факторы  наркотических угроз: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71612"/>
            <a:ext cx="7286644" cy="5286388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Отношение  </a:t>
            </a:r>
            <a:r>
              <a:rPr lang="ru-RU" dirty="0">
                <a:solidFill>
                  <a:schemeClr val="bg1"/>
                </a:solidFill>
              </a:rPr>
              <a:t>СМИ, рядовых граждан, общества в целом к потреблению наркотиков;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Недостаточно  </a:t>
            </a:r>
            <a:r>
              <a:rPr lang="ru-RU" dirty="0">
                <a:solidFill>
                  <a:schemeClr val="bg1"/>
                </a:solidFill>
              </a:rPr>
              <a:t>эффективная политика государства в этой сфере;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Неблагоприятные  </a:t>
            </a:r>
            <a:r>
              <a:rPr lang="ru-RU" dirty="0">
                <a:solidFill>
                  <a:schemeClr val="bg1"/>
                </a:solidFill>
              </a:rPr>
              <a:t>социальные условия;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Отсутствие  </a:t>
            </a:r>
            <a:r>
              <a:rPr lang="ru-RU" dirty="0">
                <a:solidFill>
                  <a:schemeClr val="bg1"/>
                </a:solidFill>
              </a:rPr>
              <a:t>знаний о последствиях потребления наркотиков;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Несовершенство  </a:t>
            </a:r>
            <a:r>
              <a:rPr lang="ru-RU" dirty="0">
                <a:solidFill>
                  <a:schemeClr val="bg1"/>
                </a:solidFill>
              </a:rPr>
              <a:t>действующего законодательства регулирующего незаконное производство и сбыт наркотических средств;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Доступность  </a:t>
            </a:r>
            <a:r>
              <a:rPr lang="ru-RU" dirty="0">
                <a:solidFill>
                  <a:schemeClr val="bg1"/>
                </a:solidFill>
              </a:rPr>
              <a:t>наркотиков.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Друзья, </a:t>
            </a:r>
            <a:r>
              <a:rPr lang="ru-RU" dirty="0">
                <a:solidFill>
                  <a:schemeClr val="bg1"/>
                </a:solidFill>
              </a:rPr>
              <a:t>потребляющие </a:t>
            </a:r>
            <a:r>
              <a:rPr lang="ru-RU" dirty="0" smtClean="0">
                <a:solidFill>
                  <a:schemeClr val="bg1"/>
                </a:solidFill>
              </a:rPr>
              <a:t>наркотики.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72" y="571480"/>
            <a:ext cx="7572428" cy="86834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Принципы формирования </a:t>
            </a:r>
            <a:r>
              <a:rPr lang="ru-RU" sz="3200" dirty="0" err="1">
                <a:solidFill>
                  <a:schemeClr val="bg1"/>
                </a:solidFill>
              </a:rPr>
              <a:t>антинаркотической</a:t>
            </a:r>
            <a:r>
              <a:rPr lang="ru-RU" sz="3200" dirty="0">
                <a:solidFill>
                  <a:schemeClr val="bg1"/>
                </a:solidFill>
              </a:rPr>
              <a:t> культуры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285992"/>
            <a:ext cx="7215206" cy="4572008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адекватности </a:t>
            </a:r>
            <a:r>
              <a:rPr lang="ru-RU" dirty="0" smtClean="0">
                <a:solidFill>
                  <a:schemeClr val="bg1"/>
                </a:solidFill>
              </a:rPr>
              <a:t>информации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информационного </a:t>
            </a:r>
            <a:r>
              <a:rPr lang="ru-RU" dirty="0" smtClean="0">
                <a:solidFill>
                  <a:schemeClr val="bg1"/>
                </a:solidFill>
              </a:rPr>
              <a:t>опережения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альтернативного </a:t>
            </a:r>
            <a:r>
              <a:rPr lang="ru-RU" dirty="0" smtClean="0">
                <a:solidFill>
                  <a:schemeClr val="bg1"/>
                </a:solidFill>
              </a:rPr>
              <a:t>выигрыша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поведенческого </a:t>
            </a:r>
            <a:r>
              <a:rPr lang="ru-RU" dirty="0" smtClean="0">
                <a:solidFill>
                  <a:schemeClr val="bg1"/>
                </a:solidFill>
              </a:rPr>
              <a:t>стереотипа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публичности </a:t>
            </a:r>
            <a:r>
              <a:rPr lang="ru-RU" dirty="0" err="1">
                <a:solidFill>
                  <a:schemeClr val="bg1"/>
                </a:solidFill>
              </a:rPr>
              <a:t>антинаркотической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деятельности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межведомственного </a:t>
            </a:r>
            <a:r>
              <a:rPr lang="ru-RU" dirty="0" smtClean="0">
                <a:solidFill>
                  <a:schemeClr val="bg1"/>
                </a:solidFill>
              </a:rPr>
              <a:t>взаимодействия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соразмерности общей цели и </a:t>
            </a:r>
            <a:r>
              <a:rPr lang="ru-RU" dirty="0" smtClean="0">
                <a:solidFill>
                  <a:schemeClr val="bg1"/>
                </a:solidFill>
              </a:rPr>
              <a:t>задач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Принцип </a:t>
            </a:r>
            <a:r>
              <a:rPr lang="ru-RU" dirty="0">
                <a:solidFill>
                  <a:schemeClr val="bg1"/>
                </a:solidFill>
              </a:rPr>
              <a:t>многоуровневой </a:t>
            </a:r>
            <a:r>
              <a:rPr lang="ru-RU" dirty="0" smtClean="0">
                <a:solidFill>
                  <a:schemeClr val="bg1"/>
                </a:solidFill>
              </a:rPr>
              <a:t>деятельности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7000924" cy="235745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x-none" sz="2800" dirty="0">
                <a:solidFill>
                  <a:schemeClr val="bg1"/>
                </a:solidFill>
              </a:rPr>
              <a:t>Пропаганда здорового образа жизни, формирование антинаркотического мировоззрения  среди детей и подростков 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narko-pomosh.ru/wp-content/uploads/2013/12/narkomania-lechenie-300x1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74" b="9548"/>
          <a:stretch>
            <a:fillRect/>
          </a:stretch>
        </p:blipFill>
        <p:spPr bwMode="auto">
          <a:xfrm>
            <a:off x="2123728" y="2996952"/>
            <a:ext cx="5871596" cy="34538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1522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Рекомендации  для педагогов: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285860"/>
            <a:ext cx="7215206" cy="5429288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Вовлекать </a:t>
            </a:r>
            <a:r>
              <a:rPr lang="ru-RU" dirty="0">
                <a:solidFill>
                  <a:schemeClr val="bg1"/>
                </a:solidFill>
              </a:rPr>
              <a:t>детей и молодежь </a:t>
            </a:r>
            <a:r>
              <a:rPr lang="ru-RU" dirty="0" smtClean="0">
                <a:solidFill>
                  <a:schemeClr val="bg1"/>
                </a:solidFill>
              </a:rPr>
              <a:t>в спортивные мероприятия  города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Проводить профилактические беседы, встречи с представителями полиции, </a:t>
            </a:r>
            <a:r>
              <a:rPr lang="ru-RU" dirty="0" err="1" smtClean="0">
                <a:solidFill>
                  <a:schemeClr val="bg1"/>
                </a:solidFill>
              </a:rPr>
              <a:t>госнаркоконтроля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Проводить </a:t>
            </a:r>
            <a:r>
              <a:rPr lang="ru-RU" dirty="0">
                <a:solidFill>
                  <a:schemeClr val="bg1"/>
                </a:solidFill>
              </a:rPr>
              <a:t>профилактические беседы, встречи, </a:t>
            </a: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</a:rPr>
              <a:t>представителями отделения наркологии.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Проводить профилактические беседы с родителями детей и молодежи о необходимости соблюдать ЗОЖ.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Показывать учащимся позитивно сформированное отношение к здоровому образу жизни и антинаркотическому мировоззрению на личном </a:t>
            </a:r>
            <a:r>
              <a:rPr lang="ru-RU" dirty="0" smtClean="0">
                <a:solidFill>
                  <a:schemeClr val="bg1"/>
                </a:solidFill>
              </a:rPr>
              <a:t>примере.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mgtk.mogilev.by/wp-content/uploads/2014/11/rebenok-narkoman.jpg"/>
          <p:cNvPicPr>
            <a:picLocks noChangeAspect="1" noChangeArrowheads="1"/>
          </p:cNvPicPr>
          <p:nvPr/>
        </p:nvPicPr>
        <p:blipFill>
          <a:blip r:embed="rId2"/>
          <a:srcRect t="11392" b="13924"/>
          <a:stretch>
            <a:fillRect/>
          </a:stretch>
        </p:blipFill>
        <p:spPr bwMode="auto">
          <a:xfrm>
            <a:off x="1546878" y="2643158"/>
            <a:ext cx="7597122" cy="421484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715304" cy="214314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победили чуму,  малярию, тиф…. Но пьянство, наркомания, СПИД, словно злые джинны, терзают человечество. Эти проблемы в нашем обществе долгое время предавались забвению, но и в эту бездну рано или поздно пришлось бы заглянуть.                                                            </a:t>
            </a:r>
          </a:p>
          <a:p>
            <a:pPr algn="r">
              <a:buNone/>
            </a:pPr>
            <a:r>
              <a:rPr lang="ru-RU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Ч. Айтматов</a:t>
            </a:r>
          </a:p>
          <a:p>
            <a:pPr algn="r">
              <a:buNone/>
            </a:pPr>
            <a:endParaRPr lang="ru-RU" sz="2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868346"/>
          </a:xfrm>
          <a:noFill/>
          <a:ln>
            <a:noFill/>
          </a:ln>
        </p:spPr>
        <p:txBody>
          <a:bodyPr>
            <a:normAutofit/>
          </a:bodyPr>
          <a:lstStyle/>
          <a:p>
            <a:pPr fontAlgn="base"/>
            <a:r>
              <a:rPr lang="x-none" sz="3200" smtClean="0">
                <a:solidFill>
                  <a:schemeClr val="bg1"/>
                </a:solidFill>
              </a:rPr>
              <a:t>Рекомендации родителям: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500174"/>
            <a:ext cx="7143768" cy="5214974"/>
          </a:xfr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x-none" smtClean="0">
                <a:solidFill>
                  <a:schemeClr val="bg1"/>
                </a:solidFill>
              </a:rPr>
              <a:t>Всегда </a:t>
            </a:r>
            <a:r>
              <a:rPr lang="x-none">
                <a:solidFill>
                  <a:schemeClr val="bg1"/>
                </a:solidFill>
              </a:rPr>
              <a:t>сидите за совместной трапезой всей семьей.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Организуйте семейные поездки (еженедельно, ежемесячно или ежегодно), которых дети ждали бы с нетерпением, как семейной встречи.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Говорите с детьми, слушая их.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Не наказывайте детей в присутствии других и всегда хвалите их, чтобы подкрепить их хорошее поведение.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Всегда помогайте решать проблемы вашим детям.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Всегда помогайте ребенку выпутываться из сложных ситуаций и способствуйте тому, чтобы он принимал ответственность на себя.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Поощряйте детей к выражению своих чувств (высказыванию своих эмоций).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Дайте детям почувствовать, что их ошибки — это поправимо.</a:t>
            </a:r>
            <a:endParaRPr lang="ru-RU" dirty="0">
              <a:solidFill>
                <a:schemeClr val="bg1"/>
              </a:solidFill>
            </a:endParaRPr>
          </a:p>
          <a:p>
            <a:pPr lvl="0" fontAlgn="base"/>
            <a:r>
              <a:rPr lang="x-none">
                <a:solidFill>
                  <a:schemeClr val="bg1"/>
                </a:solidFill>
              </a:rPr>
              <a:t>Всегда доверяйте своим детям.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286644" cy="171451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Мы говорим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наркотикам – НЕТ!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Picture 6" descr="http://mounataljino.ucoz.ru/sajt/banner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85992"/>
            <a:ext cx="624726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285992"/>
            <a:ext cx="6858048" cy="307183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artinki.ucoz.es/_ph/27/111763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77062"/>
            <a:ext cx="7715272" cy="4822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572428" cy="2643206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Человек  </a:t>
            </a:r>
            <a:r>
              <a:rPr lang="ru-RU" dirty="0">
                <a:solidFill>
                  <a:schemeClr val="bg1"/>
                </a:solidFill>
              </a:rPr>
              <a:t>– частичка </a:t>
            </a:r>
            <a:r>
              <a:rPr lang="ru-RU" dirty="0" smtClean="0">
                <a:solidFill>
                  <a:schemeClr val="bg1"/>
                </a:solidFill>
              </a:rPr>
              <a:t>природы.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Он  </a:t>
            </a:r>
            <a:r>
              <a:rPr lang="ru-RU" dirty="0">
                <a:solidFill>
                  <a:schemeClr val="bg1"/>
                </a:solidFill>
              </a:rPr>
              <a:t>радуется красоте природы: синему морю, теплому солнцу, завораживающим звёздам. </a:t>
            </a: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Но </a:t>
            </a:r>
            <a:r>
              <a:rPr lang="ru-RU" dirty="0">
                <a:solidFill>
                  <a:schemeClr val="bg1"/>
                </a:solidFill>
              </a:rPr>
              <a:t>он может, конечно, всего этого не увидеть, если попробует хоть раз наркотики.</a:t>
            </a:r>
          </a:p>
          <a:p>
            <a:pPr algn="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786710" cy="2286016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Распространение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наркотиков в среде несовершеннолетних принимает характер эпидемии: они становятся неотъемлемым компонентом молодежной субкультуры.</a:t>
            </a:r>
          </a:p>
          <a:p>
            <a:pPr algn="r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kult.kardymovo.ru/files/198/2606201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37695"/>
            <a:ext cx="7072330" cy="452030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572140"/>
            <a:ext cx="7643866" cy="1143008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По статистике в возрасте до </a:t>
            </a:r>
            <a:r>
              <a:rPr lang="ru-RU" dirty="0">
                <a:solidFill>
                  <a:schemeClr val="bg1"/>
                </a:solidFill>
              </a:rPr>
              <a:t>16 лет </a:t>
            </a:r>
            <a:r>
              <a:rPr lang="ru-RU" dirty="0" smtClean="0">
                <a:solidFill>
                  <a:schemeClr val="bg1"/>
                </a:solidFill>
              </a:rPr>
              <a:t>пробуют наркотик 60% подростков!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lechenie-narkomanii.com/news/uploads/1348905188_160942.jpg"/>
          <p:cNvPicPr>
            <a:picLocks noChangeAspect="1" noChangeArrowheads="1"/>
          </p:cNvPicPr>
          <p:nvPr/>
        </p:nvPicPr>
        <p:blipFill>
          <a:blip r:embed="rId2"/>
          <a:srcRect l="21624"/>
          <a:stretch>
            <a:fillRect/>
          </a:stretch>
        </p:blipFill>
        <p:spPr bwMode="auto">
          <a:xfrm>
            <a:off x="2000232" y="-214338"/>
            <a:ext cx="7143768" cy="60764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786742" cy="1714512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Приоритетным  </a:t>
            </a:r>
            <a:r>
              <a:rPr lang="ru-RU" dirty="0">
                <a:solidFill>
                  <a:schemeClr val="bg1"/>
                </a:solidFill>
              </a:rPr>
              <a:t>направлений деятельности Всемирной организации здравоохранения </a:t>
            </a:r>
            <a:r>
              <a:rPr lang="ru-RU" dirty="0" smtClean="0">
                <a:solidFill>
                  <a:schemeClr val="bg1"/>
                </a:solidFill>
              </a:rPr>
              <a:t>является </a:t>
            </a:r>
            <a:r>
              <a:rPr lang="ru-RU" dirty="0">
                <a:solidFill>
                  <a:schemeClr val="bg1"/>
                </a:solidFill>
              </a:rPr>
              <a:t>обучение школьников навыкам здорового образа жизни.</a:t>
            </a:r>
          </a:p>
          <a:p>
            <a:pPr algn="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www.funlib.ru/cimg/2014/102008/5721900"/>
          <p:cNvPicPr>
            <a:picLocks noChangeAspect="1" noChangeArrowheads="1"/>
          </p:cNvPicPr>
          <p:nvPr/>
        </p:nvPicPr>
        <p:blipFill>
          <a:blip r:embed="rId2"/>
          <a:srcRect r="20086"/>
          <a:stretch>
            <a:fillRect/>
          </a:stretch>
        </p:blipFill>
        <p:spPr bwMode="auto">
          <a:xfrm>
            <a:off x="1857356" y="1546688"/>
            <a:ext cx="7286644" cy="53113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14290"/>
            <a:ext cx="7358114" cy="2357454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>
                <a:solidFill>
                  <a:schemeClr val="bg1"/>
                </a:solidFill>
              </a:rPr>
              <a:t>В профилактике наркомании большое место занимает наличие объективной информации, правильно организованный досуг, разумное использование свободного времени с учётом возрастных интересов и </a:t>
            </a:r>
            <a:r>
              <a:rPr lang="ru-RU" dirty="0" smtClean="0">
                <a:solidFill>
                  <a:schemeClr val="bg1"/>
                </a:solidFill>
              </a:rPr>
              <a:t>потребностей.</a:t>
            </a:r>
            <a:endParaRPr lang="ru-RU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USER\Desktop\IMG_57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071678"/>
            <a:ext cx="7000924" cy="478632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3800" cy="72547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Цели и задачи исследования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7215206" cy="521497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Цель:  </a:t>
            </a:r>
            <a:r>
              <a:rPr lang="ru-RU" sz="2000" dirty="0" smtClean="0">
                <a:solidFill>
                  <a:schemeClr val="bg1"/>
                </a:solidFill>
              </a:rPr>
              <a:t>изучить </a:t>
            </a:r>
            <a:r>
              <a:rPr lang="ru-RU" sz="2000" dirty="0">
                <a:solidFill>
                  <a:schemeClr val="bg1"/>
                </a:solidFill>
              </a:rPr>
              <a:t>развитие пропаганды здорового образа жизни, формирование </a:t>
            </a:r>
            <a:r>
              <a:rPr lang="ru-RU" sz="2000" dirty="0" err="1">
                <a:solidFill>
                  <a:schemeClr val="bg1"/>
                </a:solidFill>
              </a:rPr>
              <a:t>антинаркотического</a:t>
            </a:r>
            <a:r>
              <a:rPr lang="ru-RU" sz="2000" dirty="0">
                <a:solidFill>
                  <a:schemeClr val="bg1"/>
                </a:solidFill>
              </a:rPr>
              <a:t> мировоззрения среди детей и молодежи.</a:t>
            </a:r>
          </a:p>
          <a:p>
            <a:pPr marL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Задачи </a:t>
            </a:r>
            <a:r>
              <a:rPr lang="ru-RU" sz="2000" b="1" dirty="0">
                <a:solidFill>
                  <a:schemeClr val="bg1"/>
                </a:solidFill>
              </a:rPr>
              <a:t>исследования: </a:t>
            </a:r>
            <a:endParaRPr lang="ru-RU" sz="2000" dirty="0">
              <a:solidFill>
                <a:schemeClr val="bg1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Провести теоретическое исследование проблемы.</a:t>
            </a:r>
          </a:p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Исследовать существующую пропаганду здорового образа жизни. </a:t>
            </a:r>
          </a:p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Изучить особенности формирования </a:t>
            </a:r>
            <a:r>
              <a:rPr lang="ru-RU" sz="2000" dirty="0" err="1">
                <a:solidFill>
                  <a:schemeClr val="bg1"/>
                </a:solidFill>
              </a:rPr>
              <a:t>антинаркотического</a:t>
            </a:r>
            <a:r>
              <a:rPr lang="ru-RU" sz="2000" dirty="0">
                <a:solidFill>
                  <a:schemeClr val="bg1"/>
                </a:solidFill>
              </a:rPr>
              <a:t> мировоззрения у детей и молодежи.</a:t>
            </a:r>
          </a:p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Исследовать мотивы борьбы и мотивы взаимодействия со взрослыми у детей и молодежи при формировании отношения к здоровому образу жизни и </a:t>
            </a:r>
            <a:r>
              <a:rPr lang="ru-RU" sz="2000" dirty="0" err="1">
                <a:solidFill>
                  <a:schemeClr val="bg1"/>
                </a:solidFill>
              </a:rPr>
              <a:t>антинаркотическому</a:t>
            </a:r>
            <a:r>
              <a:rPr lang="ru-RU" sz="2000" dirty="0">
                <a:solidFill>
                  <a:schemeClr val="bg1"/>
                </a:solidFill>
              </a:rPr>
              <a:t> мировоззрению.</a:t>
            </a:r>
          </a:p>
          <a:p>
            <a:pPr marL="0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Провести сопоставительный анализ полученных результатов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929066"/>
            <a:ext cx="7358114" cy="2928934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0" algn="r"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“</a:t>
            </a:r>
            <a:r>
              <a:rPr lang="en-US" b="1" dirty="0" smtClean="0">
                <a:solidFill>
                  <a:schemeClr val="bg1"/>
                </a:solidFill>
              </a:rPr>
              <a:t>N</a:t>
            </a:r>
            <a:r>
              <a:rPr lang="ru-RU" b="1" dirty="0" err="1" smtClean="0">
                <a:solidFill>
                  <a:schemeClr val="bg1"/>
                </a:solidFill>
              </a:rPr>
              <a:t>arke</a:t>
            </a:r>
            <a:r>
              <a:rPr lang="ru-RU" b="1" dirty="0">
                <a:solidFill>
                  <a:schemeClr val="bg1"/>
                </a:solidFill>
              </a:rPr>
              <a:t>"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греч.) -  </a:t>
            </a:r>
            <a:r>
              <a:rPr lang="ru-RU" dirty="0">
                <a:solidFill>
                  <a:schemeClr val="bg1"/>
                </a:solidFill>
              </a:rPr>
              <a:t>"оцепенение, онемение", </a:t>
            </a:r>
            <a:r>
              <a:rPr lang="ru-RU" b="1" dirty="0">
                <a:solidFill>
                  <a:schemeClr val="bg1"/>
                </a:solidFill>
              </a:rPr>
              <a:t>"</a:t>
            </a:r>
            <a:r>
              <a:rPr lang="ru-RU" b="1" dirty="0" err="1">
                <a:solidFill>
                  <a:schemeClr val="bg1"/>
                </a:solidFill>
              </a:rPr>
              <a:t>mania</a:t>
            </a:r>
            <a:r>
              <a:rPr lang="ru-RU" b="1" dirty="0">
                <a:solidFill>
                  <a:schemeClr val="bg1"/>
                </a:solidFill>
              </a:rPr>
              <a:t>" </a:t>
            </a:r>
            <a:r>
              <a:rPr lang="ru-RU" dirty="0" smtClean="0">
                <a:solidFill>
                  <a:schemeClr val="bg1"/>
                </a:solidFill>
              </a:rPr>
              <a:t>(греч.) -  </a:t>
            </a:r>
            <a:r>
              <a:rPr lang="ru-RU" dirty="0">
                <a:solidFill>
                  <a:schemeClr val="bg1"/>
                </a:solidFill>
              </a:rPr>
              <a:t>"страсть</a:t>
            </a:r>
            <a:r>
              <a:rPr lang="ru-RU" dirty="0" smtClean="0">
                <a:solidFill>
                  <a:schemeClr val="bg1"/>
                </a:solidFill>
              </a:rPr>
              <a:t>".</a:t>
            </a:r>
          </a:p>
          <a:p>
            <a:pPr marL="0" algn="r"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Наркомания</a:t>
            </a:r>
            <a:r>
              <a:rPr lang="ru-RU" dirty="0" smtClean="0">
                <a:solidFill>
                  <a:schemeClr val="bg1"/>
                </a:solidFill>
              </a:rPr>
              <a:t> (в широком смысле)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болезненное </a:t>
            </a:r>
            <a:r>
              <a:rPr lang="ru-RU" dirty="0">
                <a:solidFill>
                  <a:schemeClr val="bg1"/>
                </a:solidFill>
              </a:rPr>
              <a:t>влечение или пристрастие к наркотическим веществам, употребляемым различными способами (глотание, вдыхание, курение, внутривенные инъекции) с целью добиться одурманивающего состояния. </a:t>
            </a:r>
          </a:p>
        </p:txBody>
      </p:sp>
      <p:pic>
        <p:nvPicPr>
          <p:cNvPr id="23556" name="Picture 4" descr="http://www.corbisimages.com/images/Corbis-CB011725.jpg?size=67&amp;uid=64ae1fbb-2b03-4a28-a5bd-8735d04eb0c4"/>
          <p:cNvPicPr>
            <a:picLocks noChangeAspect="1" noChangeArrowheads="1"/>
          </p:cNvPicPr>
          <p:nvPr/>
        </p:nvPicPr>
        <p:blipFill>
          <a:blip r:embed="rId2"/>
          <a:srcRect t="12295"/>
          <a:stretch>
            <a:fillRect/>
          </a:stretch>
        </p:blipFill>
        <p:spPr bwMode="auto">
          <a:xfrm>
            <a:off x="1857356" y="-142900"/>
            <a:ext cx="7569191" cy="44291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0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ld_new_tomorrow">
  <a:themeElements>
    <a:clrScheme name="red_g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d_ge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_g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g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g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259</TotalTime>
  <Words>789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Bookman Old Style</vt:lpstr>
      <vt:lpstr>Calibri</vt:lpstr>
      <vt:lpstr>Corbel</vt:lpstr>
      <vt:lpstr>Impact</vt:lpstr>
      <vt:lpstr>Wingdings</vt:lpstr>
      <vt:lpstr>Wingdings 2</vt:lpstr>
      <vt:lpstr>Wingdings 3</vt:lpstr>
      <vt:lpstr>Тема10</vt:lpstr>
      <vt:lpstr>Тема4</vt:lpstr>
      <vt:lpstr>bold_new_tomorrow</vt:lpstr>
      <vt:lpstr>1_Тема4</vt:lpstr>
      <vt:lpstr>Тема7</vt:lpstr>
      <vt:lpstr>Текст</vt:lpstr>
      <vt:lpstr>Пропаганда здорового образа  жизни,  формирование антинаркотического мировоззрения среди детей и молодежи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 по формированию ЗОЖ</vt:lpstr>
      <vt:lpstr>Ценности антинаркотического мировоззрения молодежи: </vt:lpstr>
      <vt:lpstr>Факторы  наркотических угроз:</vt:lpstr>
      <vt:lpstr>Принципы формирования антинаркотической культуры личности</vt:lpstr>
      <vt:lpstr>Пропаганда здорового образа жизни, формирование антинаркотического мировоззрения  среди детей и подростков  </vt:lpstr>
      <vt:lpstr>Рекомендации  для педагогов: </vt:lpstr>
      <vt:lpstr>Рекомендации родителям:</vt:lpstr>
      <vt:lpstr>Мы говорим  наркотикам – НЕТ!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Пропаганда здорового образа жизни,  формирование антинаркотического мировоззрения  среди детей и молодежи</dc:title>
  <dc:creator>Юлия</dc:creator>
  <cp:lastModifiedBy>Admin</cp:lastModifiedBy>
  <cp:revision>29</cp:revision>
  <dcterms:created xsi:type="dcterms:W3CDTF">2016-03-24T12:22:15Z</dcterms:created>
  <dcterms:modified xsi:type="dcterms:W3CDTF">2023-06-26T05:16:20Z</dcterms:modified>
</cp:coreProperties>
</file>