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7" r:id="rId2"/>
    <p:sldId id="258" r:id="rId3"/>
    <p:sldId id="274" r:id="rId4"/>
    <p:sldId id="260" r:id="rId5"/>
    <p:sldId id="271" r:id="rId6"/>
    <p:sldId id="275" r:id="rId7"/>
    <p:sldId id="276" r:id="rId8"/>
    <p:sldId id="277" r:id="rId9"/>
    <p:sldId id="278" r:id="rId10"/>
    <p:sldId id="285" r:id="rId11"/>
    <p:sldId id="286" r:id="rId12"/>
    <p:sldId id="28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33CCFF"/>
    <a:srgbClr val="009900"/>
    <a:srgbClr val="66FF66"/>
    <a:srgbClr val="FFFFFF"/>
    <a:srgbClr val="FF6600"/>
    <a:srgbClr val="99FF33"/>
    <a:srgbClr val="CC00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5" autoAdjust="0"/>
    <p:restoredTop sz="94660" autoAdjust="0"/>
  </p:normalViewPr>
  <p:slideViewPr>
    <p:cSldViewPr>
      <p:cViewPr varScale="1">
        <p:scale>
          <a:sx n="128" d="100"/>
          <a:sy n="128" d="100"/>
        </p:scale>
        <p:origin x="36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dirty="0"/>
            </a:lvl1pPr>
          </a:lstStyle>
          <a:p>
            <a:pPr>
              <a:defRPr/>
            </a:pPr>
            <a:endParaRPr lang="ru-RU"/>
          </a:p>
        </p:txBody>
      </p:sp>
      <p:sp>
        <p:nvSpPr>
          <p:cNvPr id="6" name="Rectangle 5"/>
          <p:cNvSpPr>
            <a:spLocks noGrp="1" noChangeArrowheads="1"/>
          </p:cNvSpPr>
          <p:nvPr>
            <p:ph type="ftr" sz="quarter" idx="11"/>
          </p:nvPr>
        </p:nvSpPr>
        <p:spPr/>
        <p:txBody>
          <a:bodyPr/>
          <a:lstStyle>
            <a:lvl1pPr>
              <a:defRPr dirty="0"/>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2367CA6-9F67-4C62-9F3E-374102F4EA2D}" type="slidenum">
              <a:rPr lang="ru-RU"/>
              <a:pPr>
                <a:defRPr/>
              </a:pPr>
              <a:t>‹#›</a:t>
            </a:fld>
            <a:endParaRPr lang="ru-RU"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22.06.2022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spd="med">
    <p:circl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E:\Rammstein%20&#1047;&#1080;&#1084;&#1072;.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4572000" y="2349116"/>
            <a:ext cx="3563888" cy="936104"/>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r>
              <a:rPr kumimoji="0" lang="ru-RU" sz="6000" b="0" i="1" u="none" strike="noStrike" kern="1200" cap="none" spc="0" normalizeH="0" baseline="0" noProof="0" dirty="0" smtClean="0">
                <a:ln>
                  <a:solidFill>
                    <a:srgbClr val="FF0000"/>
                  </a:solidFill>
                </a:ln>
                <a:solidFill>
                  <a:srgbClr val="C00000"/>
                </a:solidFill>
                <a:effectLst/>
                <a:uLnTx/>
                <a:uFillTx/>
                <a:latin typeface="Segoe Script" pitchFamily="34" charset="0"/>
                <a:ea typeface="+mn-ea"/>
                <a:cs typeface="+mn-cs"/>
              </a:rPr>
              <a:t>МЫ против наркотиков</a:t>
            </a: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endParaRPr kumimoji="0" lang="ru-RU" sz="60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p:txBody>
      </p:sp>
      <p:pic>
        <p:nvPicPr>
          <p:cNvPr id="5" name="Picture 2" descr="C:\Users\школа\Desktop\Новый точечный рисунок.bmp"/>
          <p:cNvPicPr>
            <a:picLocks noChangeAspect="1" noChangeArrowheads="1"/>
          </p:cNvPicPr>
          <p:nvPr/>
        </p:nvPicPr>
        <p:blipFill>
          <a:blip r:embed="rId4" cstate="screen"/>
          <a:srcRect/>
          <a:stretch>
            <a:fillRect/>
          </a:stretch>
        </p:blipFill>
        <p:spPr bwMode="auto">
          <a:xfrm>
            <a:off x="7740352" y="188640"/>
            <a:ext cx="1052609" cy="1772816"/>
          </a:xfrm>
          <a:prstGeom prst="rect">
            <a:avLst/>
          </a:prstGeom>
          <a:noFill/>
          <a:ln>
            <a:noFill/>
          </a:ln>
          <a:effectLst>
            <a:glow rad="101600">
              <a:schemeClr val="accent1">
                <a:satMod val="175000"/>
                <a:alpha val="40000"/>
              </a:schemeClr>
            </a:glow>
            <a:outerShdw blurRad="50800" dist="38100" dir="18900000" algn="bl" rotWithShape="0">
              <a:prstClr val="black">
                <a:alpha val="40000"/>
              </a:prstClr>
            </a:outerShdw>
            <a:softEdge rad="12700"/>
          </a:effectLst>
          <a:scene3d>
            <a:camera prst="perspectiveContrastingLeftFacing"/>
            <a:lightRig rig="threePt" dir="t"/>
          </a:scene3d>
          <a:sp3d>
            <a:bevelT/>
          </a:sp3d>
        </p:spPr>
      </p:pic>
      <p:sp>
        <p:nvSpPr>
          <p:cNvPr id="6" name="Rectangle 3"/>
          <p:cNvSpPr txBox="1">
            <a:spLocks noChangeArrowheads="1"/>
          </p:cNvSpPr>
          <p:nvPr/>
        </p:nvSpPr>
        <p:spPr>
          <a:xfrm>
            <a:off x="0" y="188640"/>
            <a:ext cx="4932040" cy="1700808"/>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rPr>
              <a:t>Пути в нашей жизни есть разные- полезные</a:t>
            </a:r>
            <a:r>
              <a:rPr kumimoji="0" lang="ru-RU" sz="6000" b="0" i="1" u="none" strike="noStrike" kern="1200" cap="none" spc="0" normalizeH="0" noProof="0" dirty="0" smtClean="0">
                <a:ln>
                  <a:solidFill>
                    <a:srgbClr val="009900"/>
                  </a:solidFill>
                </a:ln>
                <a:solidFill>
                  <a:srgbClr val="FFFF00"/>
                </a:solidFill>
                <a:effectLst/>
                <a:uLnTx/>
                <a:uFillTx/>
                <a:latin typeface="Segoe Script" pitchFamily="34" charset="0"/>
              </a:rPr>
              <a:t> и опасные</a:t>
            </a:r>
            <a:endPar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p:txBody>
      </p:sp>
      <p:sp>
        <p:nvSpPr>
          <p:cNvPr id="7" name="Rectangle 3"/>
          <p:cNvSpPr txBox="1">
            <a:spLocks noChangeArrowheads="1"/>
          </p:cNvSpPr>
          <p:nvPr/>
        </p:nvSpPr>
        <p:spPr>
          <a:xfrm>
            <a:off x="3635896" y="1628800"/>
            <a:ext cx="5040560" cy="3240360"/>
          </a:xfrm>
          <a:prstGeom prst="rect">
            <a:avLst/>
          </a:prstGeom>
          <a:noFill/>
        </p:spPr>
        <p:txBody>
          <a:bodyPr vert="horz">
            <a:no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p:txBody>
      </p:sp>
      <p:pic>
        <p:nvPicPr>
          <p:cNvPr id="9" name="Rammstein Зима.mp3">
            <a:hlinkClick r:id="" action="ppaction://media"/>
          </p:cNvPr>
          <p:cNvPicPr>
            <a:picLocks noRot="1" noChangeAspect="1"/>
          </p:cNvPicPr>
          <p:nvPr>
            <a:audioFile r:link="rId1"/>
          </p:nvPr>
        </p:nvPicPr>
        <p:blipFill>
          <a:blip r:embed="rId5" cstate="screen"/>
          <a:stretch>
            <a:fillRect/>
          </a:stretch>
        </p:blipFill>
        <p:spPr>
          <a:xfrm>
            <a:off x="0" y="6318448"/>
            <a:ext cx="539552" cy="53955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32" presetClass="emph" presetSubtype="0" fill="hold" nodeType="afterEffect">
                                  <p:stCondLst>
                                    <p:cond delay="0"/>
                                  </p:stCondLst>
                                  <p:childTnLst>
                                    <p:animClr clrSpc="rgb" dir="cw">
                                      <p:cBhvr override="childStyle">
                                        <p:cTn id="27" dur="100" fill="hold"/>
                                        <p:tgtEl>
                                          <p:spTgt spid="5"/>
                                        </p:tgtEl>
                                        <p:attrNameLst>
                                          <p:attrName>style.color</p:attrName>
                                        </p:attrNameLst>
                                      </p:cBhvr>
                                      <p:to>
                                        <a:schemeClr val="tx1"/>
                                      </p:to>
                                    </p:animClr>
                                    <p:animClr clrSpc="rgb" dir="cw">
                                      <p:cBhvr>
                                        <p:cTn id="28" dur="100" fill="hold"/>
                                        <p:tgtEl>
                                          <p:spTgt spid="5"/>
                                        </p:tgtEl>
                                        <p:attrNameLst>
                                          <p:attrName>fillcolor</p:attrName>
                                        </p:attrNameLst>
                                      </p:cBhvr>
                                      <p:to>
                                        <a:schemeClr val="tx1"/>
                                      </p:to>
                                    </p:animClr>
                                    <p:set>
                                      <p:cBhvr>
                                        <p:cTn id="29" dur="100" fill="hold"/>
                                        <p:tgtEl>
                                          <p:spTgt spid="5"/>
                                        </p:tgtEl>
                                        <p:attrNameLst>
                                          <p:attrName>fill.type</p:attrName>
                                        </p:attrNameLst>
                                      </p:cBhvr>
                                      <p:to>
                                        <p:strVal val="solid"/>
                                      </p:to>
                                    </p:set>
                                    <p:set>
                                      <p:cBhvr>
                                        <p:cTn id="30" dur="100" fill="hold"/>
                                        <p:tgtEl>
                                          <p:spTgt spid="5"/>
                                        </p:tgtEl>
                                        <p:attrNameLst>
                                          <p:attrName>fill.on</p:attrName>
                                        </p:attrNameLst>
                                      </p:cBhvr>
                                      <p:to>
                                        <p:strVal val="true"/>
                                      </p:to>
                                    </p:se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childTnLst>
                          </p:cTn>
                        </p:par>
                        <p:par>
                          <p:cTn id="36" fill="hold">
                            <p:stCondLst>
                              <p:cond delay="4000"/>
                            </p:stCondLst>
                            <p:childTnLst>
                              <p:par>
                                <p:cTn id="37" presetID="3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5000"/>
                            </p:stCondLst>
                            <p:childTnLst>
                              <p:par>
                                <p:cTn id="46" presetID="32" presetClass="emph" presetSubtype="0" fill="hold" nodeType="afterEffect">
                                  <p:stCondLst>
                                    <p:cond delay="0"/>
                                  </p:stCondLst>
                                  <p:childTnLst>
                                    <p:animClr clrSpc="rgb" dir="cw">
                                      <p:cBhvr override="childStyle">
                                        <p:cTn id="47" dur="100" fill="hold"/>
                                        <p:tgtEl>
                                          <p:spTgt spid="5"/>
                                        </p:tgtEl>
                                        <p:attrNameLst>
                                          <p:attrName>style.color</p:attrName>
                                        </p:attrNameLst>
                                      </p:cBhvr>
                                      <p:to>
                                        <a:schemeClr val="accent2"/>
                                      </p:to>
                                    </p:animClr>
                                    <p:animClr clrSpc="rgb" dir="cw">
                                      <p:cBhvr>
                                        <p:cTn id="48" dur="100" fill="hold"/>
                                        <p:tgtEl>
                                          <p:spTgt spid="5"/>
                                        </p:tgtEl>
                                        <p:attrNameLst>
                                          <p:attrName>fillcolor</p:attrName>
                                        </p:attrNameLst>
                                      </p:cBhvr>
                                      <p:to>
                                        <a:schemeClr val="accent2"/>
                                      </p:to>
                                    </p:animClr>
                                    <p:set>
                                      <p:cBhvr>
                                        <p:cTn id="49" dur="100" fill="hold"/>
                                        <p:tgtEl>
                                          <p:spTgt spid="5"/>
                                        </p:tgtEl>
                                        <p:attrNameLst>
                                          <p:attrName>fill.type</p:attrName>
                                        </p:attrNameLst>
                                      </p:cBhvr>
                                      <p:to>
                                        <p:strVal val="solid"/>
                                      </p:to>
                                    </p:set>
                                    <p:set>
                                      <p:cBhvr>
                                        <p:cTn id="50" dur="100" fill="hold"/>
                                        <p:tgtEl>
                                          <p:spTgt spid="5"/>
                                        </p:tgtEl>
                                        <p:attrNameLst>
                                          <p:attrName>fill.on</p:attrName>
                                        </p:attrNameLst>
                                      </p:cBhvr>
                                      <p:to>
                                        <p:strVal val="true"/>
                                      </p:to>
                                    </p:set>
                                    <p:animRot by="120000">
                                      <p:cBhvr>
                                        <p:cTn id="51" dur="100" fill="hold">
                                          <p:stCondLst>
                                            <p:cond delay="0"/>
                                          </p:stCondLst>
                                        </p:cTn>
                                        <p:tgtEl>
                                          <p:spTgt spid="5"/>
                                        </p:tgtEl>
                                        <p:attrNameLst>
                                          <p:attrName>r</p:attrName>
                                        </p:attrNameLst>
                                      </p:cBhvr>
                                    </p:animRot>
                                    <p:animRot by="-240000">
                                      <p:cBhvr>
                                        <p:cTn id="52" dur="200" fill="hold">
                                          <p:stCondLst>
                                            <p:cond delay="200"/>
                                          </p:stCondLst>
                                        </p:cTn>
                                        <p:tgtEl>
                                          <p:spTgt spid="5"/>
                                        </p:tgtEl>
                                        <p:attrNameLst>
                                          <p:attrName>r</p:attrName>
                                        </p:attrNameLst>
                                      </p:cBhvr>
                                    </p:animRot>
                                    <p:animRot by="240000">
                                      <p:cBhvr>
                                        <p:cTn id="53" dur="200" fill="hold">
                                          <p:stCondLst>
                                            <p:cond delay="400"/>
                                          </p:stCondLst>
                                        </p:cTn>
                                        <p:tgtEl>
                                          <p:spTgt spid="5"/>
                                        </p:tgtEl>
                                        <p:attrNameLst>
                                          <p:attrName>r</p:attrName>
                                        </p:attrNameLst>
                                      </p:cBhvr>
                                    </p:animRot>
                                    <p:animRot by="-240000">
                                      <p:cBhvr>
                                        <p:cTn id="54" dur="200" fill="hold">
                                          <p:stCondLst>
                                            <p:cond delay="600"/>
                                          </p:stCondLst>
                                        </p:cTn>
                                        <p:tgtEl>
                                          <p:spTgt spid="5"/>
                                        </p:tgtEl>
                                        <p:attrNameLst>
                                          <p:attrName>r</p:attrName>
                                        </p:attrNameLst>
                                      </p:cBhvr>
                                    </p:animRot>
                                    <p:animRot by="120000">
                                      <p:cBhvr>
                                        <p:cTn id="55" dur="200" fill="hold">
                                          <p:stCondLst>
                                            <p:cond delay="800"/>
                                          </p:stCondLst>
                                        </p:cTn>
                                        <p:tgtEl>
                                          <p:spTgt spid="5"/>
                                        </p:tgtEl>
                                        <p:attrNameLst>
                                          <p:attrName>r</p:attrName>
                                        </p:attrNameLst>
                                      </p:cBhvr>
                                    </p:animRot>
                                  </p:childTnLst>
                                </p:cTn>
                              </p:par>
                            </p:childTnLst>
                          </p:cTn>
                        </p:par>
                        <p:par>
                          <p:cTn id="56" fill="hold">
                            <p:stCondLst>
                              <p:cond delay="6000"/>
                            </p:stCondLst>
                            <p:childTnLst>
                              <p:par>
                                <p:cTn id="57" presetID="1" presetClass="mediacall" presetSubtype="0" fill="hold" nodeType="afterEffect">
                                  <p:stCondLst>
                                    <p:cond delay="0"/>
                                  </p:stCondLst>
                                  <p:childTnLst>
                                    <p:cmd type="call" cmd="playFrom(0.0)">
                                      <p:cBhvr>
                                        <p:cTn id="58"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9"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SCN0887.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7171" name="Picture 3" descr="E:\DSCN0888.JPG"/>
          <p:cNvPicPr>
            <a:picLocks noChangeAspect="1" noChangeArrowheads="1"/>
          </p:cNvPicPr>
          <p:nvPr/>
        </p:nvPicPr>
        <p:blipFill>
          <a:blip r:embed="rId3" cstate="screen"/>
          <a:srcRect/>
          <a:stretch>
            <a:fillRect/>
          </a:stretch>
        </p:blipFill>
        <p:spPr bwMode="auto">
          <a:xfrm>
            <a:off x="0" y="0"/>
            <a:ext cx="9144000" cy="6858776"/>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SCN0889.JPG"/>
          <p:cNvPicPr>
            <a:picLocks noChangeAspect="1" noChangeArrowheads="1"/>
          </p:cNvPicPr>
          <p:nvPr/>
        </p:nvPicPr>
        <p:blipFill>
          <a:blip r:embed="rId2" cstate="screen"/>
          <a:srcRect/>
          <a:stretch>
            <a:fillRect/>
          </a:stretch>
        </p:blipFill>
        <p:spPr bwMode="auto">
          <a:xfrm>
            <a:off x="0" y="0"/>
            <a:ext cx="9144000" cy="6858775"/>
          </a:xfrm>
          <a:prstGeom prst="rect">
            <a:avLst/>
          </a:prstGeom>
          <a:noFill/>
        </p:spPr>
      </p:pic>
      <p:pic>
        <p:nvPicPr>
          <p:cNvPr id="8195" name="Picture 3" descr="E:\DSCN0890.JPG"/>
          <p:cNvPicPr>
            <a:picLocks noChangeAspect="1" noChangeArrowheads="1"/>
          </p:cNvPicPr>
          <p:nvPr/>
        </p:nvPicPr>
        <p:blipFill>
          <a:blip r:embed="rId3" cstate="screen"/>
          <a:srcRect/>
          <a:stretch>
            <a:fillRect/>
          </a:stretch>
        </p:blipFill>
        <p:spPr bwMode="auto">
          <a:xfrm>
            <a:off x="0" y="0"/>
            <a:ext cx="9144000" cy="6858774"/>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Новая папка (2)\1302972216_sport1.jpg"/>
          <p:cNvPicPr>
            <a:picLocks noChangeAspect="1" noChangeArrowheads="1"/>
          </p:cNvPicPr>
          <p:nvPr/>
        </p:nvPicPr>
        <p:blipFill>
          <a:blip r:embed="rId2" cstate="screen"/>
          <a:srcRect/>
          <a:stretch>
            <a:fillRect/>
          </a:stretch>
        </p:blipFill>
        <p:spPr bwMode="auto">
          <a:xfrm>
            <a:off x="0" y="0"/>
            <a:ext cx="9144000" cy="6833169"/>
          </a:xfrm>
          <a:prstGeom prst="rect">
            <a:avLst/>
          </a:prstGeom>
          <a:noFill/>
        </p:spPr>
      </p:pic>
      <p:sp>
        <p:nvSpPr>
          <p:cNvPr id="3" name="Заголовок 2"/>
          <p:cNvSpPr>
            <a:spLocks noGrp="1"/>
          </p:cNvSpPr>
          <p:nvPr>
            <p:ph type="title"/>
          </p:nvPr>
        </p:nvSpPr>
        <p:spPr/>
        <p:txBody>
          <a:bodyPr>
            <a:normAutofit fontScale="90000"/>
          </a:bodyPr>
          <a:lstStyle/>
          <a:p>
            <a:r>
              <a:rPr lang="ru-RU" dirty="0" smtClean="0">
                <a:ln w="6350">
                  <a:solidFill>
                    <a:srgbClr val="FF5050"/>
                  </a:solidFill>
                </a:ln>
                <a:solidFill>
                  <a:srgbClr val="FF0000"/>
                </a:solidFill>
              </a:rPr>
              <a:t>Лучше устать от спорта , чем умереть от наркотиков !!!</a:t>
            </a:r>
            <a:endParaRPr lang="ru-RU" dirty="0">
              <a:ln w="6350">
                <a:solidFill>
                  <a:srgbClr val="FF5050"/>
                </a:solidFill>
              </a:ln>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img0.liveinternet.ru/images/attach/c/8/101/397/101397902_large_28151743.jpg"/>
          <p:cNvPicPr>
            <a:picLocks noChangeAspect="1" noChangeArrowheads="1"/>
          </p:cNvPicPr>
          <p:nvPr/>
        </p:nvPicPr>
        <p:blipFill>
          <a:blip r:embed="rId2" cstate="screen"/>
          <a:srcRect/>
          <a:stretch>
            <a:fillRect/>
          </a:stretch>
        </p:blipFill>
        <p:spPr bwMode="auto">
          <a:xfrm>
            <a:off x="-252536" y="-171400"/>
            <a:ext cx="9623902" cy="7245424"/>
          </a:xfrm>
          <a:prstGeom prst="rect">
            <a:avLst/>
          </a:prstGeom>
          <a:ln>
            <a:noFill/>
          </a:ln>
          <a:effectLst>
            <a:softEdge rad="112500"/>
          </a:effectLst>
        </p:spPr>
      </p:pic>
      <p:sp>
        <p:nvSpPr>
          <p:cNvPr id="3076" name="Text Box 4"/>
          <p:cNvSpPr txBox="1">
            <a:spLocks noChangeArrowheads="1"/>
          </p:cNvSpPr>
          <p:nvPr/>
        </p:nvSpPr>
        <p:spPr bwMode="auto">
          <a:xfrm>
            <a:off x="5292080" y="188640"/>
            <a:ext cx="3851920" cy="2308324"/>
          </a:xfrm>
          <a:prstGeom prst="rect">
            <a:avLst/>
          </a:prstGeom>
          <a:noFill/>
          <a:ln w="9525">
            <a:noFill/>
            <a:miter lim="800000"/>
            <a:headEnd/>
            <a:tailEnd/>
          </a:ln>
        </p:spPr>
        <p:txBody>
          <a:bodyPr wrap="square">
            <a:spAutoFit/>
            <a:scene3d>
              <a:camera prst="perspectiveHeroicExtremeLeftFacing"/>
              <a:lightRig rig="threePt" dir="t"/>
            </a:scene3d>
          </a:bodyPr>
          <a:lstStyle/>
          <a:p>
            <a:pPr algn="ctr" eaLnBrk="1" hangingPunct="1">
              <a:spcBef>
                <a:spcPct val="50000"/>
              </a:spcBef>
            </a:pPr>
            <a:r>
              <a:rPr lang="ru-RU" sz="7200" b="1" i="1" dirty="0">
                <a:ln w="1905">
                  <a:solidFill>
                    <a:srgbClr val="0070C0"/>
                  </a:solidFill>
                </a:ln>
                <a:solidFill>
                  <a:srgbClr val="66FF66"/>
                </a:solidFill>
                <a:effectLst>
                  <a:glow rad="139700">
                    <a:schemeClr val="accent3">
                      <a:satMod val="175000"/>
                      <a:alpha val="40000"/>
                    </a:schemeClr>
                  </a:glow>
                </a:effectLst>
                <a:latin typeface="Segoe Print" pitchFamily="2" charset="0"/>
              </a:rPr>
              <a:t>Мы за жизнь!</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6"/>
                                        </p:tgtEl>
                                        <p:attrNameLst>
                                          <p:attrName>style.visibility</p:attrName>
                                        </p:attrNameLst>
                                      </p:cBhvr>
                                      <p:to>
                                        <p:strVal val="visible"/>
                                      </p:to>
                                    </p:set>
                                    <p:anim calcmode="discrete" valueType="clr">
                                      <p:cBhvr override="childStyle">
                                        <p:cTn id="7" dur="500"/>
                                        <p:tgtEl>
                                          <p:spTgt spid="307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076"/>
                                        </p:tgtEl>
                                        <p:attrNameLst>
                                          <p:attrName>fillcolor</p:attrName>
                                        </p:attrNameLst>
                                      </p:cBhvr>
                                      <p:tavLst>
                                        <p:tav tm="0">
                                          <p:val>
                                            <p:clrVal>
                                              <a:schemeClr val="accent2"/>
                                            </p:clrVal>
                                          </p:val>
                                        </p:tav>
                                        <p:tav tm="50000">
                                          <p:val>
                                            <p:clrVal>
                                              <a:schemeClr val="hlink"/>
                                            </p:clrVal>
                                          </p:val>
                                        </p:tav>
                                      </p:tavLst>
                                    </p:anim>
                                    <p:set>
                                      <p:cBhvr>
                                        <p:cTn id="9" dur="500"/>
                                        <p:tgtEl>
                                          <p:spTgt spid="30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1412875"/>
            <a:ext cx="5292725" cy="5445125"/>
          </a:xfrm>
          <a:prstGeom prst="rect">
            <a:avLst/>
          </a:prstGeom>
        </p:spPr>
        <p:txBody>
          <a:bodyPr vert="horz">
            <a:normAutofit lnSpcReduction="10000"/>
          </a:bodyPr>
          <a:lstStyle/>
          <a:p>
            <a:pPr marL="578358" lvl="0" indent="-514350">
              <a:spcBef>
                <a:spcPct val="20000"/>
              </a:spcBef>
              <a:buClr>
                <a:srgbClr val="FF0000"/>
              </a:buClr>
              <a:buSzPct val="65000"/>
              <a:defRPr/>
            </a:pPr>
            <a:r>
              <a:rPr kumimoji="0" lang="ru-RU" sz="2800" b="0" i="0" u="none" strike="noStrike" kern="1200" cap="none" spc="0" normalizeH="0" baseline="0" noProof="0" dirty="0" smtClean="0">
                <a:ln>
                  <a:noFill/>
                </a:ln>
                <a:solidFill>
                  <a:srgbClr val="FF6600"/>
                </a:solidFill>
                <a:effectLst/>
                <a:uLnTx/>
                <a:uFillTx/>
                <a:latin typeface="Segoe Print" pitchFamily="2" charset="0"/>
                <a:ea typeface="Segoe UI Symbol" pitchFamily="34" charset="0"/>
              </a:rPr>
              <a:t>      </a:t>
            </a:r>
            <a:r>
              <a:rPr lang="ru-RU" sz="2800" b="1" i="1" dirty="0" smtClean="0">
                <a:solidFill>
                  <a:srgbClr val="FF6600"/>
                </a:solidFill>
                <a:effectLst>
                  <a:outerShdw blurRad="38100" dist="38100" dir="2700000" algn="tl">
                    <a:srgbClr val="000000"/>
                  </a:outerShdw>
                </a:effectLst>
                <a:latin typeface="Segoe Print" pitchFamily="2" charset="0"/>
                <a:ea typeface="Segoe UI Symbol" pitchFamily="34" charset="0"/>
              </a:rPr>
              <a:t>1)Естественное любопытство</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желание «просто попробовать».</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2)Страх прослыть  «белой  вороной».</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3)Неумение  сказать «нет»</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4)Желание сделать свою жизнь</a:t>
            </a:r>
            <a:r>
              <a:rPr kumimoji="0" lang="ru-RU" sz="2800" b="1" i="1" u="none" strike="noStrike" kern="1200" cap="none" spc="0" normalizeH="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«интересной и наполненной»</a:t>
            </a:r>
          </a:p>
        </p:txBody>
      </p:sp>
      <p:pic>
        <p:nvPicPr>
          <p:cNvPr id="6" name="Picture 5" descr="http://im1-tub-ru.yandex.net/i?id=366911152-05-72&amp;n=21"/>
          <p:cNvPicPr>
            <a:picLocks noChangeAspect="1" noChangeArrowheads="1"/>
          </p:cNvPicPr>
          <p:nvPr/>
        </p:nvPicPr>
        <p:blipFill>
          <a:blip r:embed="rId2" cstate="screen"/>
          <a:srcRect/>
          <a:stretch>
            <a:fillRect/>
          </a:stretch>
        </p:blipFill>
        <p:spPr bwMode="auto">
          <a:xfrm>
            <a:off x="5580063" y="4076700"/>
            <a:ext cx="3168650" cy="2376488"/>
          </a:xfrm>
          <a:prstGeom prst="round2Diag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7" descr="http://im6-tub-ru.yandex.net/i?id=102196746-07-72&amp;n=21"/>
          <p:cNvPicPr>
            <a:picLocks noChangeAspect="1" noChangeArrowheads="1"/>
          </p:cNvPicPr>
          <p:nvPr/>
        </p:nvPicPr>
        <p:blipFill>
          <a:blip r:embed="rId3" cstate="screen"/>
          <a:srcRect/>
          <a:stretch>
            <a:fillRect/>
          </a:stretch>
        </p:blipFill>
        <p:spPr bwMode="auto">
          <a:xfrm>
            <a:off x="5580112" y="1196752"/>
            <a:ext cx="3168650" cy="2376041"/>
          </a:xfrm>
          <a:prstGeom prst="round2DiagRect">
            <a:avLst/>
          </a:prstGeom>
          <a:noFill/>
          <a:ln w="57150">
            <a:noFill/>
            <a:prstDash val="sysDash"/>
            <a:miter lim="800000"/>
            <a:headEnd/>
            <a:tailEnd/>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pic>
      <p:sp>
        <p:nvSpPr>
          <p:cNvPr id="8" name="Rectangle 2"/>
          <p:cNvSpPr txBox="1">
            <a:spLocks noChangeArrowheads="1"/>
          </p:cNvSpPr>
          <p:nvPr/>
        </p:nvSpPr>
        <p:spPr>
          <a:xfrm>
            <a:off x="1979712" y="188640"/>
            <a:ext cx="3960440" cy="792088"/>
          </a:xfrm>
          <a:prstGeom prst="rect">
            <a:avLst/>
          </a:prstGeom>
        </p:spPr>
        <p:txBody>
          <a:bodyPr vert="horz">
            <a:noAutofit/>
            <a:scene3d>
              <a:camera prst="orthographicFront"/>
              <a:lightRig rig="threePt" dir="t"/>
            </a:scene3d>
            <a:sp3d extrusionH="57150">
              <a:bevelT w="38100" h="38100" prst="angle"/>
            </a:sp3d>
          </a:bodyPr>
          <a:lstStyle/>
          <a:p>
            <a:pPr marL="578358" lvl="0" indent="-514350">
              <a:spcBef>
                <a:spcPct val="20000"/>
              </a:spcBef>
              <a:buClr>
                <a:srgbClr val="FF0000"/>
              </a:buClr>
              <a:buSzPct val="65000"/>
              <a:defRPr/>
            </a:pPr>
            <a:r>
              <a:rPr kumimoji="0" lang="ru-RU" sz="5400" b="0" i="0"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rPr>
              <a:t>  Причины</a:t>
            </a:r>
            <a:endParaRPr kumimoji="0" lang="ru-RU" sz="5400" b="1" i="1"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par>
                          <p:cTn id="24" fill="hold">
                            <p:stCondLst>
                              <p:cond delay="3500"/>
                            </p:stCondLst>
                            <p:childTnLst>
                              <p:par>
                                <p:cTn id="25" presetID="8" presetClass="emph" presetSubtype="0" fill="hold" nodeType="afterEffect">
                                  <p:stCondLst>
                                    <p:cond delay="0"/>
                                  </p:stCondLst>
                                  <p:childTnLst>
                                    <p:animRot by="21600000">
                                      <p:cBhvr>
                                        <p:cTn id="26" dur="2000" fill="hold"/>
                                        <p:tgtEl>
                                          <p:spTgt spid="7"/>
                                        </p:tgtEl>
                                        <p:attrNameLst>
                                          <p:attrName>r</p:attrName>
                                        </p:attrNameLst>
                                      </p:cBhvr>
                                    </p:animRot>
                                  </p:childTnLst>
                                </p:cTn>
                              </p:par>
                            </p:childTnLst>
                          </p:cTn>
                        </p:par>
                        <p:par>
                          <p:cTn id="27" fill="hold">
                            <p:stCondLst>
                              <p:cond delay="5500"/>
                            </p:stCondLst>
                            <p:childTnLst>
                              <p:par>
                                <p:cTn id="28" presetID="3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par>
                          <p:cTn id="34" fill="hold">
                            <p:stCondLst>
                              <p:cond delay="7500"/>
                            </p:stCondLst>
                            <p:childTnLst>
                              <p:par>
                                <p:cTn id="35" presetID="8" presetClass="emph" presetSubtype="0" fill="hold" nodeType="after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descr="http://images.elephantjournal.com/wp-content/uploads/2013/04/heartbrokentears_are_the_baptism_of_soul.jpg"/>
          <p:cNvPicPr>
            <a:picLocks noChangeAspect="1" noChangeArrowheads="1"/>
          </p:cNvPicPr>
          <p:nvPr/>
        </p:nvPicPr>
        <p:blipFill>
          <a:blip r:embed="rId2" cstate="screen"/>
          <a:srcRect/>
          <a:stretch>
            <a:fillRect/>
          </a:stretch>
        </p:blipFill>
        <p:spPr bwMode="auto">
          <a:xfrm>
            <a:off x="0" y="0"/>
            <a:ext cx="9139944" cy="6858000"/>
          </a:xfrm>
          <a:prstGeom prst="rect">
            <a:avLst/>
          </a:prstGeom>
          <a:noFill/>
          <a:ln w="9525">
            <a:noFill/>
            <a:miter lim="800000"/>
            <a:headEnd/>
            <a:tailEnd/>
          </a:ln>
        </p:spPr>
      </p:pic>
      <p:sp>
        <p:nvSpPr>
          <p:cNvPr id="7" name="Текст 6"/>
          <p:cNvSpPr>
            <a:spLocks noGrp="1"/>
          </p:cNvSpPr>
          <p:nvPr>
            <p:ph type="body" sz="half" idx="1"/>
          </p:nvPr>
        </p:nvSpPr>
        <p:spPr>
          <a:xfrm>
            <a:off x="0" y="0"/>
            <a:ext cx="9144000" cy="2204864"/>
          </a:xfrm>
        </p:spPr>
        <p:txBody>
          <a:bodyPr>
            <a:noAutofit/>
          </a:bodyPr>
          <a:lstStyle/>
          <a:p>
            <a:pPr marL="448056" indent="-384048" algn="ctr" fontAlgn="auto">
              <a:spcAft>
                <a:spcPts val="0"/>
              </a:spcAft>
              <a:buFont typeface="Wingdings 2"/>
              <a:buNone/>
              <a:defRPr/>
            </a:pP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Человек, попробовавший этот  </a:t>
            </a:r>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onotype Corsiva" pitchFamily="66" charset="0"/>
                <a:ea typeface="Batang" pitchFamily="18" charset="-127"/>
              </a:rPr>
              <a:t>яд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a:t>
            </a:r>
            <a:r>
              <a:rPr lang="ru-RU" sz="36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навсегда теряет возможность быть счастливым.</a:t>
            </a:r>
            <a:r>
              <a:rPr lang="ru-RU" sz="4000" b="1" dirty="0" smtClean="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rPr>
              <a:t> </a:t>
            </a:r>
            <a:endParaRPr lang="ru-RU" sz="4000" b="1" dirty="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screen">
            <a:duotone>
              <a:prstClr val="black"/>
              <a:schemeClr val="accent2">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0" y="1"/>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Пагубное воздействие</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наркотиков на организм </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человека</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школа\Downloads\images.jpg"/>
          <p:cNvPicPr>
            <a:picLocks noChangeAspect="1" noChangeArrowheads="1"/>
          </p:cNvPicPr>
          <p:nvPr/>
        </p:nvPicPr>
        <p:blipFill>
          <a:blip r:embed="rId3" cstate="screen"/>
          <a:srcRect/>
          <a:stretch>
            <a:fillRect/>
          </a:stretch>
        </p:blipFill>
        <p:spPr bwMode="auto">
          <a:xfrm>
            <a:off x="395536" y="2708920"/>
            <a:ext cx="4679504" cy="3861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2" descr="C:\Users\школа\Desktop\Как-работают-наркотики.jpg"/>
          <p:cNvPicPr>
            <a:picLocks noChangeAspect="1" noChangeArrowheads="1"/>
          </p:cNvPicPr>
          <p:nvPr/>
        </p:nvPicPr>
        <p:blipFill>
          <a:blip r:embed="rId4" cstate="screen"/>
          <a:srcRect/>
          <a:stretch>
            <a:fillRect/>
          </a:stretch>
        </p:blipFill>
        <p:spPr bwMode="auto">
          <a:xfrm>
            <a:off x="3635896" y="2636912"/>
            <a:ext cx="4956043" cy="3717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HeroicExtremeLeftFacing"/>
            <a:lightRig rig="twoPt" dir="t">
              <a:rot lat="0" lon="0" rev="7800000"/>
            </a:lightRig>
          </a:scene3d>
          <a:sp3d contourW="6350">
            <a:bevelT w="50800" h="16510"/>
            <a:contourClr>
              <a:srgbClr val="C0C0C0"/>
            </a:contourClr>
          </a:sp3d>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3"/>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1000"/>
                            </p:stCondLst>
                            <p:childTnLst>
                              <p:par>
                                <p:cTn id="21" presetID="32" presetClass="emph" presetSubtype="0" fill="hold" nodeType="afterEffect">
                                  <p:stCondLst>
                                    <p:cond delay="0"/>
                                  </p:stCondLst>
                                  <p:childTnLst>
                                    <p:animClr clrSpc="rgb" dir="cw">
                                      <p:cBhvr override="childStyle">
                                        <p:cTn id="22" dur="200" fill="hold"/>
                                        <p:tgtEl>
                                          <p:spTgt spid="2"/>
                                        </p:tgtEl>
                                        <p:attrNameLst>
                                          <p:attrName>style.color</p:attrName>
                                        </p:attrNameLst>
                                      </p:cBhvr>
                                      <p:to>
                                        <a:schemeClr val="accent2"/>
                                      </p:to>
                                    </p:animClr>
                                    <p:animClr clrSpc="rgb" dir="cw">
                                      <p:cBhvr>
                                        <p:cTn id="23" dur="200" fill="hold"/>
                                        <p:tgtEl>
                                          <p:spTgt spid="2"/>
                                        </p:tgtEl>
                                        <p:attrNameLst>
                                          <p:attrName>fillcolor</p:attrName>
                                        </p:attrNameLst>
                                      </p:cBhvr>
                                      <p:to>
                                        <a:schemeClr val="accent2"/>
                                      </p:to>
                                    </p:animClr>
                                    <p:set>
                                      <p:cBhvr>
                                        <p:cTn id="24" dur="200" fill="hold"/>
                                        <p:tgtEl>
                                          <p:spTgt spid="2"/>
                                        </p:tgtEl>
                                        <p:attrNameLst>
                                          <p:attrName>fill.type</p:attrName>
                                        </p:attrNameLst>
                                      </p:cBhvr>
                                      <p:to>
                                        <p:strVal val="solid"/>
                                      </p:to>
                                    </p:set>
                                    <p:set>
                                      <p:cBhvr>
                                        <p:cTn id="25" dur="200" fill="hold"/>
                                        <p:tgtEl>
                                          <p:spTgt spid="2"/>
                                        </p:tgtEl>
                                        <p:attrNameLst>
                                          <p:attrName>fill.on</p:attrName>
                                        </p:attrNameLst>
                                      </p:cBhvr>
                                      <p:to>
                                        <p:strVal val="true"/>
                                      </p:to>
                                    </p:set>
                                    <p:animRot by="120000">
                                      <p:cBhvr>
                                        <p:cTn id="26" dur="200" fill="hold">
                                          <p:stCondLst>
                                            <p:cond delay="0"/>
                                          </p:stCondLst>
                                        </p:cTn>
                                        <p:tgtEl>
                                          <p:spTgt spid="2"/>
                                        </p:tgtEl>
                                        <p:attrNameLst>
                                          <p:attrName>r</p:attrName>
                                        </p:attrNameLst>
                                      </p:cBhvr>
                                    </p:animRot>
                                    <p:animRot by="-240000">
                                      <p:cBhvr>
                                        <p:cTn id="27" dur="400" fill="hold">
                                          <p:stCondLst>
                                            <p:cond delay="400"/>
                                          </p:stCondLst>
                                        </p:cTn>
                                        <p:tgtEl>
                                          <p:spTgt spid="2"/>
                                        </p:tgtEl>
                                        <p:attrNameLst>
                                          <p:attrName>r</p:attrName>
                                        </p:attrNameLst>
                                      </p:cBhvr>
                                    </p:animRot>
                                    <p:animRot by="240000">
                                      <p:cBhvr>
                                        <p:cTn id="28" dur="400" fill="hold">
                                          <p:stCondLst>
                                            <p:cond delay="800"/>
                                          </p:stCondLst>
                                        </p:cTn>
                                        <p:tgtEl>
                                          <p:spTgt spid="2"/>
                                        </p:tgtEl>
                                        <p:attrNameLst>
                                          <p:attrName>r</p:attrName>
                                        </p:attrNameLst>
                                      </p:cBhvr>
                                    </p:animRot>
                                    <p:animRot by="-240000">
                                      <p:cBhvr>
                                        <p:cTn id="29" dur="400" fill="hold">
                                          <p:stCondLst>
                                            <p:cond delay="1200"/>
                                          </p:stCondLst>
                                        </p:cTn>
                                        <p:tgtEl>
                                          <p:spTgt spid="2"/>
                                        </p:tgtEl>
                                        <p:attrNameLst>
                                          <p:attrName>r</p:attrName>
                                        </p:attrNameLst>
                                      </p:cBhvr>
                                    </p:animRot>
                                    <p:animRot by="120000">
                                      <p:cBhvr>
                                        <p:cTn id="3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caine.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4036" name="Picture 4" descr="http://ic.pics.livejournal.com/polit_kherson/16369867/26204/26204_900.jpg"/>
          <p:cNvPicPr>
            <a:picLocks noChangeAspect="1" noChangeArrowheads="1"/>
          </p:cNvPicPr>
          <p:nvPr/>
        </p:nvPicPr>
        <p:blipFill>
          <a:blip r:embed="rId3" cstate="screen"/>
          <a:srcRect/>
          <a:stretch>
            <a:fillRect/>
          </a:stretch>
        </p:blipFill>
        <p:spPr bwMode="auto">
          <a:xfrm>
            <a:off x="2051720" y="980728"/>
            <a:ext cx="4996983"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4509120"/>
            <a:ext cx="9144000" cy="1938992"/>
          </a:xfrm>
          <a:prstGeom prst="rect">
            <a:avLst/>
          </a:prstGeom>
        </p:spPr>
        <p:txBody>
          <a:bodyPr wrap="square">
            <a:spAutoFit/>
          </a:bodyPr>
          <a:lstStyle/>
          <a:p>
            <a:pPr algn="just"/>
            <a:r>
              <a:rPr lang="ru-RU" sz="2400" dirty="0" smtClean="0">
                <a:ln>
                  <a:solidFill>
                    <a:srgbClr val="99FF33"/>
                  </a:solidFill>
                </a:ln>
                <a:solidFill>
                  <a:srgbClr val="FFFF00"/>
                </a:solidFill>
              </a:rPr>
              <a:t>Опиаты (морфин, героин) угнетают дыхательный и кашлевой центр головного мозга. В результате, из-за нарушения кашлевого рефлекса, резко повышается риск легочных инфекций, в первую очередь пневмонии. Нарушение акта дыхания приводит к хронической гипоксии (кислородному голоданию) всех органов.</a:t>
            </a:r>
            <a:r>
              <a:rPr lang="ru-RU" sz="2400" dirty="0" smtClean="0">
                <a:ln>
                  <a:solidFill>
                    <a:srgbClr val="99FF33"/>
                  </a:solidFill>
                </a:ln>
                <a:solidFill>
                  <a:srgbClr val="FFC000"/>
                </a:solidFill>
              </a:rPr>
              <a:t> </a:t>
            </a:r>
            <a:endParaRPr lang="ru-RU" sz="2400" dirty="0">
              <a:ln>
                <a:solidFill>
                  <a:srgbClr val="99FF33"/>
                </a:solidFill>
              </a:ln>
              <a:solidFill>
                <a:srgbClr val="FFC000"/>
              </a:solidFill>
            </a:endParaRPr>
          </a:p>
        </p:txBody>
      </p:sp>
      <p:sp>
        <p:nvSpPr>
          <p:cNvPr id="6" name="Прямоугольник 5"/>
          <p:cNvSpPr/>
          <p:nvPr/>
        </p:nvSpPr>
        <p:spPr>
          <a:xfrm>
            <a:off x="0" y="260648"/>
            <a:ext cx="9467528" cy="707886"/>
          </a:xfrm>
          <a:prstGeom prst="rect">
            <a:avLst/>
          </a:prstGeom>
        </p:spPr>
        <p:txBody>
          <a:bodyPr wrap="square">
            <a:spAutoFit/>
          </a:bodyPr>
          <a:lstStyle/>
          <a:p>
            <a:pPr algn="ctr"/>
            <a:r>
              <a:rPr lang="ru-RU" sz="4000" dirty="0" smtClean="0">
                <a:ln>
                  <a:solidFill>
                    <a:schemeClr val="tx1"/>
                  </a:solidFill>
                </a:ln>
                <a:latin typeface="Segoe Print" pitchFamily="2" charset="0"/>
              </a:rPr>
              <a:t>Влияние наркотиков на лёгкие</a:t>
            </a:r>
            <a:endParaRPr lang="ru-RU" sz="4000" dirty="0">
              <a:ln>
                <a:solidFill>
                  <a:schemeClr val="tx1"/>
                </a:solidFill>
              </a:ln>
              <a:latin typeface="Segoe Print" pitchFamily="2"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rugs.jpg"/>
          <p:cNvPicPr>
            <a:picLocks noChangeAspect="1" noChangeArrowheads="1"/>
          </p:cNvPicPr>
          <p:nvPr/>
        </p:nvPicPr>
        <p:blipFill>
          <a:blip r:embed="rId2" cstate="screen"/>
          <a:srcRect/>
          <a:stretch>
            <a:fillRect/>
          </a:stretch>
        </p:blipFill>
        <p:spPr bwMode="auto">
          <a:xfrm>
            <a:off x="0" y="-1"/>
            <a:ext cx="9144000" cy="6858001"/>
          </a:xfrm>
          <a:prstGeom prst="rect">
            <a:avLst/>
          </a:prstGeom>
          <a:noFill/>
        </p:spPr>
      </p:pic>
      <p:sp>
        <p:nvSpPr>
          <p:cNvPr id="2" name="Прямоугольник 1"/>
          <p:cNvSpPr/>
          <p:nvPr/>
        </p:nvSpPr>
        <p:spPr>
          <a:xfrm>
            <a:off x="0" y="188640"/>
            <a:ext cx="7308304" cy="1569660"/>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сердце</a:t>
            </a:r>
            <a:endParaRPr lang="ru-RU" sz="4800" b="1" dirty="0">
              <a:ln>
                <a:solidFill>
                  <a:schemeClr val="tx1"/>
                </a:solidFill>
              </a:ln>
              <a:latin typeface="Segoe Print" pitchFamily="2" charset="0"/>
            </a:endParaRPr>
          </a:p>
        </p:txBody>
      </p:sp>
      <p:sp>
        <p:nvSpPr>
          <p:cNvPr id="2052" name="AutoShape 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0" name="AutoShape 2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2" name="AutoShape 2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4" name="AutoShape 2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6" name="AutoShape 2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8" name="AutoShape 30" descr="гиф анимация,гифки - ПРИКОЛЬНЫЕ gif анимашки,сердц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79" name="Picture 31" descr="C:\Users\школа\Downloads\гифки-сердце-358871.jpeg"/>
          <p:cNvPicPr>
            <a:picLocks noChangeAspect="1" noChangeArrowheads="1"/>
          </p:cNvPicPr>
          <p:nvPr/>
        </p:nvPicPr>
        <p:blipFill>
          <a:blip r:embed="rId3" cstate="screen"/>
          <a:srcRect/>
          <a:stretch>
            <a:fillRect/>
          </a:stretch>
        </p:blipFill>
        <p:spPr bwMode="auto">
          <a:xfrm>
            <a:off x="6660232" y="1412776"/>
            <a:ext cx="2278282" cy="3096344"/>
          </a:xfrm>
          <a:prstGeom prst="rect">
            <a:avLst/>
          </a:prstGeom>
          <a:ln>
            <a:noFill/>
          </a:ln>
          <a:effectLst>
            <a:softEdge rad="112500"/>
          </a:effectLst>
        </p:spPr>
      </p:pic>
      <p:pic>
        <p:nvPicPr>
          <p:cNvPr id="2080" name="Picture 32" descr="C:\Users\школа\Downloads\гифки-сердце-590758.gif"/>
          <p:cNvPicPr>
            <a:picLocks noChangeAspect="1" noChangeArrowheads="1" noCrop="1"/>
          </p:cNvPicPr>
          <p:nvPr/>
        </p:nvPicPr>
        <p:blipFill>
          <a:blip r:embed="rId4" cstate="screen"/>
          <a:srcRect/>
          <a:stretch>
            <a:fillRect/>
          </a:stretch>
        </p:blipFill>
        <p:spPr bwMode="auto">
          <a:xfrm>
            <a:off x="0" y="3659998"/>
            <a:ext cx="2291672" cy="3198002"/>
          </a:xfrm>
          <a:prstGeom prst="rect">
            <a:avLst/>
          </a:prstGeom>
          <a:ln>
            <a:noFill/>
          </a:ln>
          <a:effectLst>
            <a:softEdge rad="112500"/>
          </a:effectLst>
        </p:spPr>
      </p:pic>
      <p:sp>
        <p:nvSpPr>
          <p:cNvPr id="19" name="Прямоугольник 18"/>
          <p:cNvSpPr/>
          <p:nvPr/>
        </p:nvSpPr>
        <p:spPr>
          <a:xfrm>
            <a:off x="179512" y="1700808"/>
            <a:ext cx="6552728" cy="1569660"/>
          </a:xfrm>
          <a:prstGeom prst="rect">
            <a:avLst/>
          </a:prstGeom>
        </p:spPr>
        <p:txBody>
          <a:bodyPr wrap="square">
            <a:spAutoFit/>
          </a:bodyPr>
          <a:lstStyle/>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a:t>
            </a:r>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При приеме опиатов возникает угнетение центров регуляции деятельности сердца и сосудов. В результате снижается кровяное давление, </a:t>
            </a:r>
            <a:r>
              <a:rPr lang="ru-RU" sz="2400" b="1" dirty="0" err="1" smtClean="0">
                <a:ln>
                  <a:solidFill>
                    <a:srgbClr val="33CCFF"/>
                  </a:solidFill>
                </a:ln>
                <a:solidFill>
                  <a:srgbClr val="FF0000"/>
                </a:solidFill>
                <a:effectLst>
                  <a:outerShdw blurRad="50800" dist="38100" dir="2700000" algn="tl" rotWithShape="0">
                    <a:prstClr val="black">
                      <a:alpha val="40000"/>
                    </a:prstClr>
                  </a:outerShdw>
                </a:effectLst>
              </a:rPr>
              <a:t>урежается</a:t>
            </a:r>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 пульс. </a:t>
            </a:r>
            <a:endParaRPr lang="ru-RU" sz="2400" b="1" dirty="0">
              <a:ln>
                <a:solidFill>
                  <a:srgbClr val="33CCFF"/>
                </a:solidFill>
              </a:ln>
              <a:solidFill>
                <a:srgbClr val="FF0000"/>
              </a:solidFill>
              <a:effectLst>
                <a:outerShdw blurRad="50800" dist="38100" dir="2700000" algn="tl" rotWithShape="0">
                  <a:prstClr val="black">
                    <a:alpha val="40000"/>
                  </a:prstClr>
                </a:outerShdw>
              </a:effectLst>
            </a:endParaRPr>
          </a:p>
        </p:txBody>
      </p:sp>
      <p:sp>
        <p:nvSpPr>
          <p:cNvPr id="20" name="Прямоугольник 19"/>
          <p:cNvSpPr/>
          <p:nvPr/>
        </p:nvSpPr>
        <p:spPr>
          <a:xfrm>
            <a:off x="2555776" y="3284984"/>
            <a:ext cx="6588224" cy="3416320"/>
          </a:xfrm>
          <a:prstGeom prst="rect">
            <a:avLst/>
          </a:prstGeom>
        </p:spPr>
        <p:txBody>
          <a:bodyPr wrap="square">
            <a:spAutoFit/>
          </a:bodyPr>
          <a:lstStyle/>
          <a:p>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Организм начинает </a:t>
            </a:r>
          </a:p>
          <a:p>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недополучать кислород</a:t>
            </a:r>
          </a:p>
          <a:p>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 и впадает в уже описанное</a:t>
            </a:r>
          </a:p>
          <a:p>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 состояние гипоксии. Эта</a:t>
            </a:r>
          </a:p>
          <a:p>
            <a:r>
              <a:rPr lang="ru-RU" sz="2400" b="1" dirty="0" smtClean="0">
                <a:ln>
                  <a:solidFill>
                    <a:srgbClr val="33CCFF"/>
                  </a:solidFill>
                </a:ln>
                <a:solidFill>
                  <a:srgbClr val="FF0000"/>
                </a:solidFill>
                <a:effectLst>
                  <a:outerShdw blurRad="50800" dist="38100" dir="2700000" algn="tl" rotWithShape="0">
                    <a:prstClr val="black">
                      <a:alpha val="40000"/>
                    </a:prstClr>
                  </a:outerShdw>
                </a:effectLst>
              </a:rPr>
              <a:t> самая гипоксия нарушает метаболические процессы в сердечной мышце, вызывая ее дистрофию. Сердце начинает работать хуже, и уже не может обеспечить организм кислородом – круг замыкается.</a:t>
            </a:r>
            <a:endParaRPr lang="ru-RU" sz="2400" b="1" dirty="0">
              <a:ln>
                <a:solidFill>
                  <a:srgbClr val="33CCFF"/>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209409746.jpg"/>
          <p:cNvPicPr>
            <a:picLocks noChangeAspect="1" noChangeArrowheads="1"/>
          </p:cNvPicPr>
          <p:nvPr/>
        </p:nvPicPr>
        <p:blipFill>
          <a:blip r:embed="rId2" cstate="screen"/>
          <a:stretch>
            <a:fillRect/>
          </a:stretch>
        </p:blipFill>
        <p:spPr bwMode="auto">
          <a:xfrm>
            <a:off x="0" y="0"/>
            <a:ext cx="9144000" cy="6858000"/>
          </a:xfrm>
          <a:prstGeom prst="rect">
            <a:avLst/>
          </a:prstGeom>
          <a:noFill/>
          <a:ln>
            <a:noFill/>
          </a:ln>
        </p:spPr>
      </p:pic>
      <p:sp>
        <p:nvSpPr>
          <p:cNvPr id="2" name="Прямоугольник 1"/>
          <p:cNvSpPr/>
          <p:nvPr/>
        </p:nvSpPr>
        <p:spPr>
          <a:xfrm>
            <a:off x="0" y="0"/>
            <a:ext cx="9144000" cy="1446550"/>
          </a:xfrm>
          <a:prstGeom prst="rect">
            <a:avLst/>
          </a:prstGeom>
        </p:spPr>
        <p:txBody>
          <a:bodyPr wrap="square">
            <a:spAutoFit/>
          </a:bodyPr>
          <a:lstStyle/>
          <a:p>
            <a:pPr algn="ctr"/>
            <a:r>
              <a:rPr lang="ru-RU" sz="4400" b="1" dirty="0" smtClean="0">
                <a:ln>
                  <a:solidFill>
                    <a:schemeClr val="tx1"/>
                  </a:solidFill>
                </a:ln>
                <a:latin typeface="Segoe Print" pitchFamily="2" charset="0"/>
              </a:rPr>
              <a:t>Влияние наркотиков на нервную систему</a:t>
            </a:r>
            <a:endParaRPr lang="ru-RU" sz="4400" b="1" dirty="0">
              <a:ln>
                <a:solidFill>
                  <a:schemeClr val="tx1"/>
                </a:solidFill>
              </a:ln>
              <a:latin typeface="Segoe Print" pitchFamily="2" charset="0"/>
            </a:endParaRPr>
          </a:p>
        </p:txBody>
      </p:sp>
      <p:sp>
        <p:nvSpPr>
          <p:cNvPr id="5" name="Прямоугольник 4"/>
          <p:cNvSpPr/>
          <p:nvPr/>
        </p:nvSpPr>
        <p:spPr>
          <a:xfrm>
            <a:off x="0" y="1268760"/>
            <a:ext cx="8855968" cy="2677656"/>
          </a:xfrm>
          <a:prstGeom prst="rect">
            <a:avLst/>
          </a:prstGeom>
        </p:spPr>
        <p:txBody>
          <a:bodyPr wrap="square">
            <a:spAutoFit/>
          </a:bodyPr>
          <a:lstStyle/>
          <a:p>
            <a:pPr algn="just"/>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Наиболее катастрофическим, является действие на человеческий мозг галлюциногенов. Даже однократный прием может вызвать тяжелые необратимые изменения. Возникают психозы, потеря памяти, изменения характера, снижение умственных способностей, моральная деградация и полный распад личности.</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sp>
        <p:nvSpPr>
          <p:cNvPr id="9" name="Прямоугольник 8"/>
          <p:cNvSpPr/>
          <p:nvPr/>
        </p:nvSpPr>
        <p:spPr>
          <a:xfrm>
            <a:off x="0" y="3933056"/>
            <a:ext cx="6336704" cy="2677656"/>
          </a:xfrm>
          <a:prstGeom prst="rect">
            <a:avLst/>
          </a:prstGeom>
        </p:spPr>
        <p:txBody>
          <a:bodyPr wrap="square">
            <a:spAutoFit/>
          </a:bodyPr>
          <a:lstStyle/>
          <a:p>
            <a:pPr algn="just"/>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Наркотики могут стимулировать развитие психических заболеваний, таких как шизофрения. Некоторые галлюциногены могут накапливаться в тканях мозга, отравляя его даже после отказа от наркотиков.</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pic>
        <p:nvPicPr>
          <p:cNvPr id="1029" name="Picture 5" descr="http://platinumwall.ru/wallpapers/tn_big/platinumwall.ru_201001152123558307.jpg"/>
          <p:cNvPicPr>
            <a:picLocks noChangeAspect="1" noChangeArrowheads="1"/>
          </p:cNvPicPr>
          <p:nvPr/>
        </p:nvPicPr>
        <p:blipFill>
          <a:blip r:embed="rId3" cstate="screen"/>
          <a:srcRect/>
          <a:stretch>
            <a:fillRect/>
          </a:stretch>
        </p:blipFill>
        <p:spPr bwMode="auto">
          <a:xfrm>
            <a:off x="6548864" y="4049688"/>
            <a:ext cx="259513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b976ce77ae09d560a1e535f1f6.jpg"/>
          <p:cNvPicPr>
            <a:picLocks noChangeAspect="1" noChangeArrowheads="1"/>
          </p:cNvPicPr>
          <p:nvPr/>
        </p:nvPicPr>
        <p:blipFill>
          <a:blip r:embed="rId2" cstate="screen"/>
          <a:srcRect/>
          <a:stretch>
            <a:fillRect/>
          </a:stretch>
        </p:blipFill>
        <p:spPr bwMode="auto">
          <a:xfrm>
            <a:off x="0" y="0"/>
            <a:ext cx="9143999" cy="6858000"/>
          </a:xfrm>
          <a:prstGeom prst="rect">
            <a:avLst/>
          </a:prstGeom>
          <a:noFill/>
        </p:spPr>
      </p:pic>
      <p:sp>
        <p:nvSpPr>
          <p:cNvPr id="2" name="Прямоугольник 1"/>
          <p:cNvSpPr/>
          <p:nvPr/>
        </p:nvSpPr>
        <p:spPr>
          <a:xfrm>
            <a:off x="539552" y="0"/>
            <a:ext cx="7776864" cy="2308324"/>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беременность</a:t>
            </a:r>
            <a:endParaRPr lang="en-US" sz="4800" b="1" dirty="0" smtClean="0">
              <a:ln>
                <a:solidFill>
                  <a:schemeClr val="tx1"/>
                </a:solidFill>
              </a:ln>
              <a:latin typeface="Segoe Print" pitchFamily="2" charset="0"/>
            </a:endParaRPr>
          </a:p>
          <a:p>
            <a:pPr algn="ctr"/>
            <a:endParaRPr lang="ru-RU" sz="4800" b="1" dirty="0">
              <a:ln>
                <a:solidFill>
                  <a:schemeClr val="tx1"/>
                </a:solidFill>
              </a:ln>
              <a:latin typeface="Segoe Print" pitchFamily="2" charset="0"/>
            </a:endParaRPr>
          </a:p>
        </p:txBody>
      </p:sp>
      <p:sp>
        <p:nvSpPr>
          <p:cNvPr id="3" name="Прямоугольник 2"/>
          <p:cNvSpPr/>
          <p:nvPr/>
        </p:nvSpPr>
        <p:spPr>
          <a:xfrm>
            <a:off x="4572000" y="3441680"/>
            <a:ext cx="4572000" cy="3416320"/>
          </a:xfrm>
          <a:prstGeom prst="rect">
            <a:avLst/>
          </a:prstGeom>
        </p:spPr>
        <p:txBody>
          <a:bodyPr wrap="square">
            <a:spAutoFit/>
          </a:bodyPr>
          <a:lstStyle/>
          <a:p>
            <a:pPr algn="just"/>
            <a:r>
              <a:rPr lang="ru-RU" sz="2400" dirty="0" smtClean="0">
                <a:ln>
                  <a:solidFill>
                    <a:srgbClr val="CC00CC"/>
                  </a:solidFill>
                </a:ln>
                <a:solidFill>
                  <a:srgbClr val="FF0000"/>
                </a:solidFill>
                <a:effectLst>
                  <a:outerShdw blurRad="50800" dist="38100" dir="2700000" algn="tl" rotWithShape="0">
                    <a:prstClr val="black">
                      <a:alpha val="40000"/>
                    </a:prstClr>
                  </a:outerShdw>
                </a:effectLst>
              </a:rPr>
              <a:t>Влияние наркотиков на потомство наркомана столь же пагубно. Связано это не только с мутагенным влиянием наркотических веществ на сперматозоиды и яйцеклетки, но и с таким явлением, как прямое токсическое влияние наркотиков на развитие зародыша. </a:t>
            </a:r>
            <a:endParaRPr lang="ru-RU" sz="2400" dirty="0">
              <a:ln>
                <a:solidFill>
                  <a:srgbClr val="CC00CC"/>
                </a:solidFill>
              </a:ln>
              <a:solidFill>
                <a:srgbClr val="FF0000"/>
              </a:solidFill>
              <a:effectLst>
                <a:outerShdw blurRad="50800" dist="38100" dir="2700000" algn="tl" rotWithShape="0">
                  <a:prstClr val="black">
                    <a:alpha val="40000"/>
                  </a:prstClr>
                </a:outerShdw>
              </a:effectLst>
            </a:endParaRPr>
          </a:p>
        </p:txBody>
      </p:sp>
      <p:sp>
        <p:nvSpPr>
          <p:cNvPr id="4" name="Прямоугольник 3"/>
          <p:cNvSpPr/>
          <p:nvPr/>
        </p:nvSpPr>
        <p:spPr>
          <a:xfrm>
            <a:off x="0" y="1412776"/>
            <a:ext cx="9144000" cy="2308324"/>
          </a:xfrm>
          <a:prstGeom prst="rect">
            <a:avLst/>
          </a:prstGeom>
        </p:spPr>
        <p:txBody>
          <a:bodyPr wrap="square">
            <a:spAutoFit/>
          </a:bodyPr>
          <a:lstStyle/>
          <a:p>
            <a:pPr algn="just"/>
            <a:r>
              <a:rPr lang="ru-RU" sz="2400" dirty="0" smtClean="0">
                <a:ln>
                  <a:solidFill>
                    <a:srgbClr val="CC00CC"/>
                  </a:solidFill>
                </a:ln>
                <a:solidFill>
                  <a:srgbClr val="FF0000"/>
                </a:solidFill>
                <a:effectLst>
                  <a:outerShdw blurRad="50800" dist="38100" dir="2700000" algn="tl" rotWithShape="0">
                    <a:prstClr val="black">
                      <a:alpha val="40000"/>
                    </a:prstClr>
                  </a:outerShdw>
                </a:effectLst>
              </a:rPr>
              <a:t>Если будущая мать, не прекратила прием наркотических веществ во время беременности, то ребенок может родиться уже наркозависимым. Если этого не произошло, то риск заболеть наркоманией сохраняется всю жизнь. Доказано, что дети родителей-наркоманов в 3-4 раза чаще сами становятся наркоманами уже в подростковом возрасте.</a:t>
            </a:r>
            <a:endParaRPr lang="ru-RU" sz="2400" dirty="0">
              <a:ln>
                <a:solidFill>
                  <a:srgbClr val="CC00CC"/>
                </a:solidFill>
              </a:ln>
              <a:solidFill>
                <a:srgbClr val="FF0000"/>
              </a:solidFill>
              <a:effectLst>
                <a:outerShdw blurRad="50800" dist="38100" dir="2700000" algn="tl" rotWithShape="0">
                  <a:prstClr val="black">
                    <a:alpha val="40000"/>
                  </a:prstClr>
                </a:outerShdw>
              </a:effectLst>
            </a:endParaRPr>
          </a:p>
        </p:txBody>
      </p:sp>
      <p:sp>
        <p:nvSpPr>
          <p:cNvPr id="2050" name="AutoShape 2"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http://mamapages.ru/wp-content/uploads/2013/12/1375788957_.jpg"/>
          <p:cNvPicPr>
            <a:picLocks noChangeAspect="1" noChangeArrowheads="1"/>
          </p:cNvPicPr>
          <p:nvPr/>
        </p:nvPicPr>
        <p:blipFill>
          <a:blip r:embed="rId3" cstate="screen"/>
          <a:srcRect/>
          <a:stretch>
            <a:fillRect/>
          </a:stretch>
        </p:blipFill>
        <p:spPr bwMode="auto">
          <a:xfrm>
            <a:off x="0" y="3717032"/>
            <a:ext cx="4572000"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TotalTime>
  <Words>343</Words>
  <Application>Microsoft Office PowerPoint</Application>
  <PresentationFormat>Экран (4:3)</PresentationFormat>
  <Paragraphs>28</Paragraphs>
  <Slides>12</Slides>
  <Notes>0</Notes>
  <HiddenSlides>0</HiddenSlides>
  <MMClips>1</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12</vt:i4>
      </vt:variant>
    </vt:vector>
  </HeadingPairs>
  <TitlesOfParts>
    <vt:vector size="27" baseType="lpstr">
      <vt:lpstr>Arial</vt:lpstr>
      <vt:lpstr>Batang</vt:lpstr>
      <vt:lpstr>Book Antiqua</vt:lpstr>
      <vt:lpstr>Comic Sans MS</vt:lpstr>
      <vt:lpstr>Imprint MT Shadow</vt:lpstr>
      <vt:lpstr>Lucida Sans</vt:lpstr>
      <vt:lpstr>Monotype Corsiva</vt:lpstr>
      <vt:lpstr>Segoe Print</vt:lpstr>
      <vt:lpstr>Segoe Script</vt:lpstr>
      <vt:lpstr>Segoe UI Symbol</vt:lpstr>
      <vt:lpstr>Times New Roman</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Лучше устать от спорта , чем умереть от наркотиков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Евросеть</dc:creator>
  <cp:lastModifiedBy>Admin</cp:lastModifiedBy>
  <cp:revision>43</cp:revision>
  <dcterms:created xsi:type="dcterms:W3CDTF">2014-02-17T15:23:03Z</dcterms:created>
  <dcterms:modified xsi:type="dcterms:W3CDTF">2022-06-22T01:59:29Z</dcterms:modified>
</cp:coreProperties>
</file>